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3"/>
  </p:sldMasterIdLst>
  <p:notesMasterIdLst>
    <p:notesMasterId r:id="rId31"/>
  </p:notesMasterIdLst>
  <p:handoutMasterIdLst>
    <p:handoutMasterId r:id="rId32"/>
  </p:handoutMasterIdLst>
  <p:sldIdLst>
    <p:sldId id="261" r:id="rId4"/>
    <p:sldId id="257" r:id="rId5"/>
    <p:sldId id="271" r:id="rId6"/>
    <p:sldId id="288" r:id="rId7"/>
    <p:sldId id="289" r:id="rId8"/>
    <p:sldId id="290" r:id="rId9"/>
    <p:sldId id="273" r:id="rId10"/>
    <p:sldId id="286" r:id="rId11"/>
    <p:sldId id="284" r:id="rId12"/>
    <p:sldId id="285" r:id="rId13"/>
    <p:sldId id="294" r:id="rId14"/>
    <p:sldId id="274" r:id="rId15"/>
    <p:sldId id="275" r:id="rId16"/>
    <p:sldId id="295" r:id="rId17"/>
    <p:sldId id="296" r:id="rId18"/>
    <p:sldId id="272" r:id="rId19"/>
    <p:sldId id="280" r:id="rId20"/>
    <p:sldId id="281" r:id="rId21"/>
    <p:sldId id="282" r:id="rId22"/>
    <p:sldId id="283" r:id="rId23"/>
    <p:sldId id="292" r:id="rId24"/>
    <p:sldId id="293" r:id="rId25"/>
    <p:sldId id="276" r:id="rId26"/>
    <p:sldId id="291" r:id="rId27"/>
    <p:sldId id="297" r:id="rId28"/>
    <p:sldId id="287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1FAB1-0360-C86E-A57A-87ED8CD7D0BC}" v="323" dt="2024-07-23T18:03:36.432"/>
    <p1510:client id="{0AF87FFD-6BF4-2F3D-E421-8AEA618DFDF7}" v="98" dt="2024-07-22T17:27:01.303"/>
    <p1510:client id="{5B94E907-33B0-878A-E9EC-B58B00E2F57C}" v="52" dt="2024-07-23T16:41:18.577"/>
    <p1510:client id="{C557469E-505F-3EA4-F00D-503F71CD472D}" v="16" dt="2024-07-22T13:45:17.027"/>
    <p1510:client id="{D744AAD3-6EE7-CE7B-5EC2-A7E829CF58D6}" v="4" dt="2024-07-23T17:11:22.737"/>
    <p1510:client id="{DB10B546-BE30-C269-83EB-CC44D669512E}" v="19" dt="2024-07-23T18:02:18.980"/>
    <p1510:client id="{DC8767BB-58D3-6698-C500-49FC5B9B6D49}" v="11" dt="2024-07-22T16:58:36.285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96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96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09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2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4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4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59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78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94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3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9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8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413C-E1FE-65E6-7897-B5D5C6B56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6FA88-7CD8-5EF2-B4ED-72E23B51C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EEDBE-1146-D25A-ED4E-13F7D4DF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F877-2A8B-4F78-B5E2-52F276B09D8C}" type="datetime1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D9093-3CFC-8E61-F6BD-39AFF6AA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C1DD-44F7-AC05-5B2F-2F8985E5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0D7B-E541-466B-BFDE-86F25CD7910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7C4749-0900-4372-378F-EA1D1815C7AC}"/>
              </a:ext>
            </a:extLst>
          </p:cNvPr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B81E94-69AC-B51A-5D74-F977FABE08C5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7FAE50-FFC7-3BFC-6120-C1ED482AB9DC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2A5672-C8A6-CAA1-45A9-5F157B8118EC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680E8D4-CC88-AF83-90A7-94C9DF8406C6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EDE225-1F7F-080B-C542-EEAA3A3FF966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C68EDE-6ACA-675B-2832-2FDE5AE664D5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BAF4AE-3040-0AC9-9B3B-A669E871FA9B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729EEC-7AA8-6D61-379F-ECB93BAE8D94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22726E4-CD4C-9ADA-40E9-65FF907C3DB6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5717BA4-0DD7-179C-5485-1EA405705957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6761E6-839C-2CA2-5374-8F4586A7A667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CF91EA-4233-B040-A98D-D69131700E70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BF44EF6-63F8-1663-A8E6-E09EDF3C1685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C2ACF9-6BF8-0120-EB69-4C5520C9BDE1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4BDF2F1-270C-0BCD-72D8-93F961905F57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2FAD573-B485-A50E-48E7-B2BC4EB94445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C6DA7BA-DDB7-DC5B-8B23-DCBCD4ADD7F4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9D8C0F5-DACC-8B0E-05AC-48A05DC31469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D29C375-AC6D-8FB3-DC6E-DED68F989100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31CEB6B-9143-3D69-66E8-2BC1E7F04798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558FF58-076F-3EEB-EB7A-F9F39420D32C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D2E18D7-0731-21C2-7961-0CC2C7E13467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DAF1283D-876A-A5CF-735D-DC0B218AC0CE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B13CDC07-EE06-F282-4DAD-04A2D9D6B1D6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78CE5BF-12CA-54E3-0562-A7E75CEE2F96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AED84F8-51D3-778B-5209-3B1041E6C321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C37A87F-C1E9-F7F8-B4DD-22C8E3841D85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813B32D9-BA46-9F7D-C393-1AB2F0CA4CF8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F621149-289D-11F7-317A-272D41F6F496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CED7185-0C98-E216-A837-1C6A8781B92B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976DED4-F9A4-52E1-6755-DE06AB37130B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F413658-9D15-2E7D-0402-AE16F36576C5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24558B-9CC2-1201-B459-585A8441203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176D21-1105-59E9-502A-439AB0DCBB60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D5C8624-959A-1AB4-4EFF-17ED1B893596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DC9B727-2FD2-F815-C2F1-9691E494051A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D65EA12-325B-84D4-2181-EBF354B32E51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435EA5B-AF2D-226C-9379-530CCCC4FC24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8DE67AF-3D79-20BA-6CAC-E885122915D5}"/>
                  </a:ext>
                </a:extLst>
              </p:cNvPr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461B875-F36C-781C-E478-9DAB060B90E5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58E00303-9A13-725A-16CE-B11E103B1066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AEAD810-FEF9-546E-F3C2-9E252E04EB60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0A28217-4E37-7333-14F8-10AE757816C2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281534D-371F-267B-8651-994A0C27577E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C542E30-E3B3-B36D-BD34-D505D5572643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93899E7-C00E-776E-52B0-21E141B595F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D798387-917D-97F3-060F-86EFEBB62AD3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1A1DE5-BDB3-917F-DC17-5947BDF0B687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B454036-94FF-08E3-0637-EA78766CC298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2D23F2-B54E-0FC5-D717-61F58B7B959A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AAC485-194E-302D-9D78-F43EF2E46898}"/>
              </a:ext>
            </a:extLst>
          </p:cNvPr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DDFB-32B5-9AA2-690E-260742E4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C9DCBA-B514-350F-DCB5-B7039A88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A2BB7-691E-3AD8-63A5-25A8F7B2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31A6-A239-4895-ABC9-416DAC3C9DD7}" type="datetime1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704D9-7FB9-9979-3BBD-7AAE095C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F41D-FA2A-0F59-9B52-3F07776C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011A7-F937-FDFF-5EDF-588A9D75C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60264-9A6D-4D1B-A7AC-72C016AA3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DDE5B-38AB-101A-4E9A-B39AC2E3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ACCF-D4C1-48B4-A989-A216B2696FC2}" type="datetime1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371D6-329D-2596-1D1A-A18D5CC0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043B5-B681-EC53-9342-349FB45D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56EA-3138-0A17-EB79-DFC876D51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1A47A-2F98-32AE-1737-BAC6267FB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9C678-9649-5DA5-2D62-F2350FCC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E73D-9CDA-46AC-A933-5940C6580D44}" type="datetime1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F9FEB-359D-6A93-4AFB-BF50AC49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95D2F-3DAF-D81E-0DA0-0E397E72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4984-8BC9-58A7-6D1B-DA9B1B1E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65515-DD78-950D-1B80-91BA5269B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7230F-00D4-823A-9744-A1CCE3C9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7509-EA49-4E06-944E-69BD98D8D57C}" type="datetime1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B8584-A7D8-1D64-0458-E6F44B8A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1311C-3B34-16D9-4338-4E18F83B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0D7B-E541-466B-BFDE-86F25CD7910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4D9636-F126-BD8B-FA48-E85ACF0560E4}"/>
              </a:ext>
            </a:extLst>
          </p:cNvPr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3E80B8-5B2C-DE1E-B7AC-2049C6679865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E945E81-E84A-01B9-E24A-1AFBF12515E1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FC16E6-A67F-DC31-092F-47115F9DA649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B5B629-B7FD-2F15-5C94-822779BB6B5E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A725CB6-6F4A-7E94-C9E6-E96D08328393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023321F-4699-16DC-A2C5-5814B742F8C8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F1450EE-4ADD-585C-2C11-CE67202C8CB4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4B56EC-FFFC-4687-BC10-D12D01306AB5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633CD3-0E12-D519-7304-791100FD759E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1801C2-F4C0-FB3A-A9FD-C6C9B4957B4A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8B8FA-7EE1-2C56-37CD-C39551745162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455DC9-3C99-0925-0CD7-E46A2882907B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FC5F25A-A947-C0CE-4061-DF24AA992A14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26DDC02-F734-C919-D73E-369372EB691F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F3887A2-BE7F-03A8-A420-240BDF693DD6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71492B4-5697-513E-CC1B-0A74E5D516B0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B2580A2-CA5E-508C-09C2-52E6FB9B1650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9401EDE-C6EA-7739-A2DC-9AEAD889F6D5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8D4F316-2E43-F350-C51E-1B538868579E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EB0E80B-787B-3A09-2CFA-6D8ECAB989F9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3F89F67-5377-E460-2DB6-A8A70D6BFD6E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72A2E09-9A6B-D80B-B9C4-123335FB7420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1508E71-7ED8-CD39-5EDB-6FEBF574C0EF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C9C74E3-8196-F2B5-014F-DD68BDBEDC42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BF56D2C5-3C3B-24D4-8E56-8CD8E3617816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79ACD21-3079-7ACF-E085-D6AF4EA1349D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408F2CA-B9AA-3F13-F8A0-77D28B825ACE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D775FB1-1D42-EA2F-9B52-9CC1258A8AAE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C56D358-3F16-38C3-0F7B-23129BE65F5A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7EE3F37-28C9-03F1-6A76-ACF06CE4E2F9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80740BC-538C-824F-C6AB-0C06740EDF63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B2EE866-EE36-DCC8-789D-215383785474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49771FE-5D74-5055-F77B-D5FE7812C051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8405C30-8EFE-0711-5BB8-26DFD5BC104C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F419867-7D38-A6DE-6188-CA8AC4236D58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ADAE91-9A2B-8015-402E-73898B75D5A0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324DF38-7EEF-A6EF-7726-43D569A2704E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AAC8DCF-4F19-16D7-78B2-F9D137855358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105D2C4-18D5-9713-1351-70D48C9760DD}"/>
                  </a:ext>
                </a:extLst>
              </p:cNvPr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A650630-E341-E95E-4F4D-1157D4A6E8B0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1F26E91-A8DD-ED78-ECA8-5F2D6C897D6E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83B99E8-345B-E820-8ADA-CAAB67829C3E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E6AF76F7-C9F4-9814-908C-6A4C1910EB25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E99BCC1-6053-015F-2AAF-F9D782F639C8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5FAAE9D-E5DD-AFE7-F9E1-7A9A772D42A1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7A12F7E-4D26-F25B-F1CB-00D26126CCEC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FB590DA-78C9-3B81-C941-AA39AAADA8E2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0797350-A082-2BBB-C695-AB42E98E1FD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25F0ABC-0E63-C830-552A-55BCBBC345D5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C28E329-9FE7-FCEC-6955-9478FE27664A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78DC067-3DC8-0075-1A12-7CBA9C178745}"/>
              </a:ext>
            </a:extLst>
          </p:cNvPr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0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F9DF-935F-9D96-4B83-0B343CAE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C9FEF-3ED9-3478-BDDA-D3A1C3B4E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BF7AB-EA42-6BDF-A854-3F86B08CF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BD094-1923-94BC-84AE-13BC0298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8902-5462-4C3A-B12C-5CD35878C0F3}" type="datetime1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88228-33A4-5998-5B07-116855914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AB291-9DED-E7D0-EBD0-7F80497F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4C9B-69A8-5A0E-7AEB-315D1AC1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CC81C-7E3A-8064-24D0-AE4C40089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0E83B-C95D-C1D9-23F0-88D95FC5C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C3148-1BCD-9401-4058-2C198BC14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F849D-BC78-92AF-C50F-EE91E5D69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C72167-BB32-C1D4-4710-803B26BD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B768F-759F-404F-8C3F-463C2730A99E}" type="datetime1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CA214F-4977-C7ED-4763-21095FC8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97A32-59FD-DF81-D092-90F06450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AD66-5A11-326D-674B-2FE008C8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99B8B-891E-91FF-D8F0-47C48BBE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A31D0-8E4D-4C94-8EAF-0007E277632E}" type="datetime1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BA02E1-BA79-BD99-7275-357536BB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025F2-B216-C6F7-83EF-673E3CD0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096EEF-4895-037D-9922-124E3646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2C82-BED6-45EB-8856-76C14DE09BC8}" type="datetime1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A293A8-BFC0-60E2-4BB3-1B7A5870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CD213-FFE4-0F48-070D-02F67905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BFBFF7-8AC7-886A-2DC2-CDC1C7AFAA3B}"/>
              </a:ext>
            </a:extLst>
          </p:cNvPr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0AB7DFB-912A-75CB-990E-1A7FA837F9E0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0B2D2B4-BB7A-898C-8064-12F3D35C4DFC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B8526B-C22E-FCD5-5CE1-CD748F705F8C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491358-1F68-178C-9498-482B196F7CC5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BDD6805-CB3A-8BCD-32B7-11385CE7249A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9CDADD-CCC4-D5D5-0B20-76F74306DCC0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C341FF7-73CE-DE0B-CB55-77BFBF886FBE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7760FC-891C-2BFD-1DF3-DD9376089CCE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3C1832-2B2B-D5BA-3CB4-04FFEBAC8C60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9D2359-BB04-796A-01C3-110EBA48B073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3F13A8-4BF7-8124-CB60-D59CDA6FE68D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B13FAD-E24E-7CE8-A443-98119919D2DD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6364F1-0F03-8885-E518-EE4E62B0000C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89FFEF2-31E0-2C4D-BFA6-415597D4C093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745A72-79E4-596B-A5B1-6553C03E27C0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B0EAA1-1529-6EFD-E30F-A45A41AF6784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5E5A62E-C356-018A-EB2A-65BA8BE1244C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96C40F1-5999-DA93-2A1A-0AA40F72395A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4339D8F-F60D-262E-87A2-F96B461A281F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243D331-4848-7FBE-66CF-6A65C6964EA3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8457984-E6EC-0F91-3051-35BFBB8AFE62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7500AC9-3F4D-D526-A67B-EFB97B0D1807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C7DD6F-EF95-74C5-C64B-7F1A0EB2BF53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D1908CA-9F4A-160E-2F89-F91D4594057E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18DC4A0-94F5-2E3C-4574-A4C0CEAEA031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06349818-D03B-13F8-3D9B-EE1717B84D5A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5CB99B5-1A9E-85B3-410F-20610EDE5EFA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55360A1-0A49-81EA-2E5B-7D577D720486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073573C-51E7-E64B-E498-98C78811EA3B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B11D3E6-2B71-A6A0-8884-6908639E0E0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CBFE010-F7D4-616D-E08A-86AA908ADAA2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C09FA5B-8586-E615-1E41-15BF0E2331A1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C7F7555-F63D-18B7-8EA2-B1C5740E6293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C8E94EB-4EFD-3BA3-93E3-DABEFD249144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40C2CE9-1A82-86E7-623A-60C99CE8F91D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361682B-12C2-EED8-9403-484ABB9E13CF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F35D119-5DB8-5D39-1961-2DAFC9E666A3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25E9BCA-D522-60DF-07CD-9197CB0D5B51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59B8840-3E9A-C899-67BF-D4039D035D98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C5605B5-7A41-CD45-D41E-E5ECC4F85DB8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2B5CECF-1EA2-D5FF-72E0-7A7D6741BA7E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42224EA-5131-47A0-E78D-6406690B35FB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7F77670-57ED-C5C6-8B1F-5C6B4CA1E12D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F742766-2B4F-2E90-5535-320CC941A19A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B245F4D-13F6-C636-67F3-CD8806A22CF6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0C95384-3A8D-39F2-2501-C3A4B49E1FE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A8B2A2B-CB67-E488-5231-D0485AB248C5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43AD6B5-CE6A-809F-0CE9-933B8A4BA874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1FFDD94-4113-633D-A8BC-12B0F45AE298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C763B1F-7132-C62F-7001-1100E4F73863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652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10756-8170-BF27-B6A8-533AA7F8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4D9D-3522-B8FE-556F-DF4F15E87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781EB-0DAA-E3B3-FC13-2BD9BDB42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EB579-14D4-E28E-98C5-79F4EF278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69541-795C-4F83-8A36-BF3D05F8D37F}" type="datetime1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4B367-61F5-AC45-7C8F-FADD75F5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781FD-7F7B-A6A8-D1C0-4CF7B0ACC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F3EDB9-B14C-6B37-7ABF-2EBB2E629D79}"/>
              </a:ext>
            </a:extLst>
          </p:cNvPr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46511F-26A3-4BEE-2D86-E1C954FDED33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53CC1C-2D33-8F3E-137B-4C39421A65C5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9FEC6C-D27C-B713-6455-061F413AF872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101B6A-51BD-4622-E04C-EAA5107816B1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1D6F09-7412-24A6-4AC1-AB8BB260255B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147AEE-A34E-8F2A-8746-5481EE8EDF1E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06277C8-849F-DC6D-D2D4-D348C9FCD950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CF617A-6B2E-07FB-96AE-BF76F9A6BCFA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4C37F9-896F-9749-127F-811ED48D6526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5D9C19-29AD-A55E-11B3-4AB73E63339C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80D20C4-4389-2D0B-93CB-15274B33BB11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FF2FA5-46D4-5124-635D-01BAAFB3A3D9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CC40C1-0541-250D-F750-C9C438F2A95A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898D7C-BA52-D8BF-1DE8-DF13A50428C3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EEDB26-98E3-F397-FD26-0331AC3BFADF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18414D-B02B-DC37-2379-203D8695A3D5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490A0E-3873-881C-2BCF-B2E3F9A20D1D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546494B-7372-FF6B-886F-15E6B4534EA1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E41CB2C-259C-800A-D257-8B6E9DC2B3E3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8ADCB10-CC10-0853-6DD7-56B0B1111B81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6B25EA3-9108-6F18-6939-9F5F6B29130E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1E87627-3AB7-2BCF-5B5D-093B5F10F927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F77EFA7-01A1-4552-ACB5-CB47ADB97207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46B7E53-A6F9-9ADE-518D-0A96C98832D4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B04A121B-F00D-49CB-B46B-977ACEAE27E5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FF8ECA7C-6139-353E-269D-C752445F0741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BC0A345D-4BC3-0356-DC27-9BB872DF3D38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72EF016-3801-F5A9-C3C9-E8DE88D85478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074540B-4A1D-AF7C-4561-585C73E3B84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57EC863-5169-B37E-0728-E46835B505A1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C38889C-E166-AC0E-00EF-A30927581546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E627749-4733-9D25-5276-A8873EB2394E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6928716-6477-2F68-82EF-A374463B2F21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220B34-DA10-7072-71D7-9E0EE99711A9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62CF659-FC56-46F5-8463-A12A53165106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FD49CD2-CEE6-18CD-7766-66216350D9D8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3EC475E-6E8E-FD37-6105-FA3DBD51C7C7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AE1B0A-D229-36E0-EF38-164A901BA865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7B15718-9A99-487A-D95B-A72C8A31D795}"/>
                  </a:ext>
                </a:extLst>
              </p:cNvPr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ACBCB4B-55B6-AA5B-BD62-971E8E6B02B9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0FE1D292-FCB8-DBBC-636B-AFF3E6EF4702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6371857-6CC2-EF11-B3CE-5ABE87C0BA4A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3102BA8-681E-6B9B-31DB-BD918EC9986B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D043645-0503-8154-FD00-D5BF0C807B18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DE138C18-08AF-3D87-03ED-A8CF3D8B1516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03897FF-E9AC-DCA5-B963-13085C90E6A5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17941D2-7A49-664D-5749-45FA487A0C2C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0FE858-2170-6CF9-3DCE-0348D227958A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0E0F344-F561-F9D1-8FB7-3C9124AC5F1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B463D5D-DF7F-BF31-CADA-9658C083E78A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4382604-9624-322F-66D6-6ADA6C9512F2}"/>
              </a:ext>
            </a:extLst>
          </p:cNvPr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A79F65-8909-2972-814A-DF9411078FB2}"/>
              </a:ext>
            </a:extLst>
          </p:cNvPr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20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05AC-5B2D-10D0-1FF1-69AC0D4E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50B2C-3C50-CE31-062D-1A9CA3B0D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4D5F8-AC8E-5B1C-81BA-F2731C5A9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60C57-49A8-D5A8-C680-E287EA7E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D88C-19E1-40F1-8583-2D7CD211C568}" type="datetime1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7C900-0600-ACCF-A55C-C255FEBA3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DAE36-801E-97FA-2FD4-DFA20921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0D7B-E541-466B-BFDE-86F25CD7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7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8E1B5-8CD0-61CE-69E4-6B5ABF16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20D86-2EE5-BBE4-B1D7-F7B259DDE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91766-9795-F25E-7766-5A6AA6F4B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9D40A4-8917-47DB-945E-53F2AFE01147}" type="datetime1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F0FE1-4F72-0D52-6241-55C0456DF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July 23, 2024, City Council Regular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D4ADD-41B2-FBC7-1D77-301B8BFCD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E7A677-4B18-CCD3-42A4-A8AC78390838}"/>
              </a:ext>
            </a:extLst>
          </p:cNvPr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7EC28C7-6A65-BD42-9BCB-D9957FE88F37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D1A57D-5E3E-3524-56A2-CB25A46A1A6E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579B0D2-73A3-2689-12FE-8433025412EA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62A1CA-6EC2-A546-6991-C9D7B5858584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2C0E34-D523-0783-DA09-2ACC202C4813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864AB7B-9584-BCAB-EAD0-6C39FC523DF9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4028F4-5B33-6583-D20C-B2F705CDDCEC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6B25F7-A5D9-5223-196A-D2930E62233F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46C8A0-4D87-9694-E67E-5887A04BE513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DCAD1F-7CCE-381A-4831-6B74A06F0ED2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9A8E620-B93C-A2F3-920E-DE710F6856B5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ADD74E-CEB3-936F-3DF4-AFA96596C555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F0FA52-83F5-7183-4125-F26BF94F7E61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A4001B-8255-616D-04B7-AB0CD7462517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F02EE1B-FE3E-684A-8330-1A95288CC5AF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EA6E8D1-99F7-00BE-BF15-32F1C355ECE8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8C5EEE-1737-135A-7C44-F54383E6AB69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F58AF2C-7131-8B35-7316-600BFDA8812F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545B707-F63F-F42A-EBD0-212C73F10394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66F4A98-21DF-5F0B-C271-4A32C8EEC692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B3609F3-D715-C30A-4A32-0D4B21A4FC85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88BCB28-02CA-4CEA-5EFA-2E1BD478A9CD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A074992-0785-B7C8-17F3-4C2C1B4675E7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B80951F-5213-BC0F-8B4D-84E9E4514D24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CE29690F-ACC5-E436-ADE2-754DE70E037D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7862301-7675-8565-BB04-33EEEFDBC809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297F3A6-14DE-3C2E-7CF7-97A21E456545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76CCBC58-728E-1293-3A75-BF119CF3AED2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81D2EF4-839D-E35B-901C-14121EFB2F1F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7665F6A-5746-0D2B-F473-C7E998530B9B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7659FF2-8AE0-949C-A12D-977BF9DCB455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BEC0EAB-BDD5-B40F-A512-7126876ABF13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8E0A2CF-0699-4C34-0616-8796CA570FB9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FE750C4-3A6C-53B3-A482-62712246B043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2FC2E7E-9452-5430-622C-8B12D274AB00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722830-4024-15FC-2526-A9B727B7B6FA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A5C9CF4-48C7-AF3F-02DC-9F77D1398B68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A9FBECA-FE78-1B47-4A23-32B8AC15CB48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881DFA5-8D35-AFEB-D031-9170F832331B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A373181-FC52-2A15-D72A-7BE6830CA267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42D7101-80BA-05D6-7E7F-8C0A12139AF7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AA70D801-DC02-CDF1-F795-E4B0511DEE75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CD45FEE4-F57D-4CF5-6D0E-4704C00B8B3D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953E85B-EA16-D7AD-D1DF-F07FFA2726CF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5E5AE6D-9E27-F0A6-75BA-D929B0A231FF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A968515-C462-4581-1EEE-70E9739CA9DE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EE6F971-429B-BAA1-516C-99704AF525BF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7475B76-4608-00B9-9082-2FFB627D3A93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DE230FE-FD8B-2D80-12C9-9738B526AB8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FF61601-B5CD-5518-DC62-E2BD0EC4D00A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583E050-006B-4D37-B2DD-46EB8ACF7818}"/>
              </a:ext>
            </a:extLst>
          </p:cNvPr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63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689" y="3071183"/>
            <a:ext cx="9910296" cy="2590027"/>
          </a:xfrm>
        </p:spPr>
        <p:txBody>
          <a:bodyPr anchor="t">
            <a:normAutofit/>
          </a:bodyPr>
          <a:lstStyle/>
          <a:p>
            <a:pPr algn="l"/>
            <a:r>
              <a:rPr lang="en-US" sz="8000"/>
              <a:t>City of Rockport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7689" y="1553518"/>
            <a:ext cx="5450434" cy="1281733"/>
          </a:xfrm>
        </p:spPr>
        <p:txBody>
          <a:bodyPr anchor="b">
            <a:normAutofit/>
          </a:bodyPr>
          <a:lstStyle/>
          <a:p>
            <a:pPr algn="l"/>
            <a:r>
              <a:rPr lang="en-US"/>
              <a:t>City Manager’s Monthly Update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92BF3-E2D1-07BE-FC8F-CE317B2A3135}"/>
              </a:ext>
            </a:extLst>
          </p:cNvPr>
          <p:cNvSpPr txBox="1"/>
          <p:nvPr/>
        </p:nvSpPr>
        <p:spPr>
          <a:xfrm>
            <a:off x="8076085" y="5044957"/>
            <a:ext cx="30336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July 23, 2024 </a:t>
            </a:r>
          </a:p>
          <a:p>
            <a:r>
              <a:rPr lang="en-US"/>
              <a:t>City Council Regular Meeting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557942B-AD8E-53BE-AF2E-E0BFE53D0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77933" y="-4226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D06988-A741-C57C-42C0-270F3C641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5533" y="-2702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E64366C-9470-7962-4CD6-D6611B958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A blue bird standing on water&#10;&#10;Description automatically generated">
            <a:extLst>
              <a:ext uri="{FF2B5EF4-FFF2-40B4-BE49-F238E27FC236}">
                <a16:creationId xmlns:a16="http://schemas.microsoft.com/office/drawing/2014/main" id="{FA6BCAC3-51F8-8E3C-3273-2CA42F04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902" y="1029297"/>
            <a:ext cx="223524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Hotel Occupancy Tax Fund Revenues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6508119-2A52-59A0-364B-B540A0279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37" y="1885950"/>
            <a:ext cx="10346559" cy="37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C51C3-B86E-4D1D-241F-902685A2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Unspent Bonds</a:t>
            </a:r>
          </a:p>
        </p:txBody>
      </p:sp>
      <p:pic>
        <p:nvPicPr>
          <p:cNvPr id="6" name="Content Placeholder 5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6752FFAE-D211-B8E0-F1CC-2EA39866C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3046" y="233160"/>
            <a:ext cx="7147469" cy="597904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1707B-245E-504B-F92A-57B61F4F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A7FBE-6668-A7D6-6DF6-8B2E6699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31375A4-56A4-47D6-9801-1991572033F7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Police Department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9793844-F992-D97C-FE94-CDFB6F7CE6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800960"/>
              </p:ext>
            </p:extLst>
          </p:nvPr>
        </p:nvGraphicFramePr>
        <p:xfrm>
          <a:off x="838200" y="1825625"/>
          <a:ext cx="10515599" cy="432689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208807">
                  <a:extLst>
                    <a:ext uri="{9D8B030D-6E8A-4147-A177-3AD203B41FA5}">
                      <a16:colId xmlns:a16="http://schemas.microsoft.com/office/drawing/2014/main" val="3254793033"/>
                    </a:ext>
                  </a:extLst>
                </a:gridCol>
                <a:gridCol w="1653396">
                  <a:extLst>
                    <a:ext uri="{9D8B030D-6E8A-4147-A177-3AD203B41FA5}">
                      <a16:colId xmlns:a16="http://schemas.microsoft.com/office/drawing/2014/main" val="1437210597"/>
                    </a:ext>
                  </a:extLst>
                </a:gridCol>
                <a:gridCol w="1653396">
                  <a:extLst>
                    <a:ext uri="{9D8B030D-6E8A-4147-A177-3AD203B41FA5}">
                      <a16:colId xmlns:a16="http://schemas.microsoft.com/office/drawing/2014/main" val="3768919038"/>
                    </a:ext>
                  </a:extLst>
                </a:gridCol>
              </a:tblGrid>
              <a:tr h="852170">
                <a:tc gridSpan="3">
                  <a:txBody>
                    <a:bodyPr/>
                    <a:lstStyle/>
                    <a:p>
                      <a:pPr marL="0" algn="ctr"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en-US" sz="4200" b="1" spc="-10">
                          <a:solidFill>
                            <a:srgbClr val="4E94D9"/>
                          </a:solidFill>
                          <a:effectLst/>
                          <a:latin typeface="Calibri"/>
                          <a:cs typeface="Calibri"/>
                        </a:rPr>
                        <a:t>JUNE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396491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8890" algn="ctr">
                        <a:lnSpc>
                          <a:spcPts val="27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1" spc="-25">
                        <a:solidFill>
                          <a:srgbClr val="4E94D9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30">
                          <a:solidFill>
                            <a:srgbClr val="4E94D9"/>
                          </a:solidFill>
                          <a:effectLst/>
                          <a:latin typeface="Calibri"/>
                          <a:cs typeface="Calibri"/>
                        </a:rPr>
                        <a:t>2023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30">
                          <a:solidFill>
                            <a:srgbClr val="4E94D9"/>
                          </a:solidFill>
                          <a:effectLst/>
                          <a:latin typeface="Calibri"/>
                          <a:cs typeface="Calibri"/>
                        </a:rPr>
                        <a:t>2024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247571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>
                        <a:lnSpc>
                          <a:spcPts val="27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Police</a:t>
                      </a:r>
                      <a:r>
                        <a:rPr lang="en-US" sz="2300" b="1" spc="-12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-1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Incidents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27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8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103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3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125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349432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>
                        <a:lnSpc>
                          <a:spcPts val="27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13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Calls</a:t>
                      </a:r>
                      <a:r>
                        <a:rPr lang="en-US" sz="2300" b="1" spc="-9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-2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for</a:t>
                      </a:r>
                      <a:r>
                        <a:rPr lang="en-US" sz="2300" b="1" spc="-7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Service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839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657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163260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>
                        <a:lnSpc>
                          <a:spcPts val="27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-1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Arrests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27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8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29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27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8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244899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>
                        <a:lnSpc>
                          <a:spcPts val="27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Traffic</a:t>
                      </a:r>
                      <a:r>
                        <a:rPr lang="en-US" sz="2300" b="1" spc="-11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6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Contacts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238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574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239122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>
                        <a:lnSpc>
                          <a:spcPts val="27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Traffic</a:t>
                      </a:r>
                      <a:r>
                        <a:rPr lang="en-US" sz="2300" b="1" spc="-11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4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Accidents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27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8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19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4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449601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>
                        <a:lnSpc>
                          <a:spcPts val="27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9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Code</a:t>
                      </a:r>
                      <a:r>
                        <a:rPr lang="en-US" sz="2300" b="1" spc="-3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Enforcement</a:t>
                      </a:r>
                      <a:r>
                        <a:rPr lang="en-US" sz="2300" b="1" spc="3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12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Complaints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126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27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121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106876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>
                        <a:lnSpc>
                          <a:spcPts val="27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1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CID</a:t>
                      </a:r>
                      <a:r>
                        <a:rPr lang="en-US" sz="2300" b="1" spc="-6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13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Cases</a:t>
                      </a:r>
                      <a:r>
                        <a:rPr lang="en-US" sz="2300" b="1" spc="-5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4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Assigned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27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8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82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27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8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52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60304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15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CID</a:t>
                      </a:r>
                      <a:r>
                        <a:rPr lang="en-US" sz="2300" b="1" spc="-7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5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Clearance</a:t>
                      </a:r>
                      <a:r>
                        <a:rPr lang="en-US" sz="2300" b="1" spc="-65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300" b="1" spc="-2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Rate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11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28%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spc="11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36%</a:t>
                      </a:r>
                      <a:endParaRPr lang="en-US"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75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5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Project Report (Engineer Update)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A black and green background&#10;&#10;Description automatically generated">
            <a:extLst>
              <a:ext uri="{FF2B5EF4-FFF2-40B4-BE49-F238E27FC236}">
                <a16:creationId xmlns:a16="http://schemas.microsoft.com/office/drawing/2014/main" id="{9AA86481-2586-426C-6982-96D8F712D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91" y="1685003"/>
            <a:ext cx="10961079" cy="44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7AC77-E41E-06B2-EBD0-EE30004C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5096C-7D8C-500A-1273-DE2A8690A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 descr="A black and green background with lines&#10;&#10;Description automatically generated">
            <a:extLst>
              <a:ext uri="{FF2B5EF4-FFF2-40B4-BE49-F238E27FC236}">
                <a16:creationId xmlns:a16="http://schemas.microsoft.com/office/drawing/2014/main" id="{17E46DC4-3B6E-B4B2-C76C-80FFA7CD3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30" y="1712568"/>
            <a:ext cx="10951308" cy="43316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2C847B5-3C7C-AA7B-E9EB-B2705202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77" y="365125"/>
            <a:ext cx="10837984" cy="1345101"/>
          </a:xfrm>
        </p:spPr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Project Report (Engineer Update Continued)</a:t>
            </a:r>
          </a:p>
        </p:txBody>
      </p:sp>
    </p:spTree>
    <p:extLst>
      <p:ext uri="{BB962C8B-B14F-4D97-AF65-F5344CB8AC3E}">
        <p14:creationId xmlns:p14="http://schemas.microsoft.com/office/powerpoint/2010/main" val="6714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8320A-C0B4-118D-B247-D645EEA8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3FF4D-2373-527B-213F-30463385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collage of construction work&#10;&#10;Description automatically generated">
            <a:extLst>
              <a:ext uri="{FF2B5EF4-FFF2-40B4-BE49-F238E27FC236}">
                <a16:creationId xmlns:a16="http://schemas.microsoft.com/office/drawing/2014/main" id="{BA225843-639C-5C1C-84BD-628F08246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" t="2073" r="19800" b="11681"/>
          <a:stretch/>
        </p:blipFill>
        <p:spPr>
          <a:xfrm>
            <a:off x="3341077" y="220334"/>
            <a:ext cx="5504992" cy="59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Public 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dirty="0" smtClean="0"/>
              <a:t>16</a:t>
            </a:fld>
            <a:endParaRPr lang="en-US"/>
          </a:p>
        </p:txBody>
      </p:sp>
      <p:pic>
        <p:nvPicPr>
          <p:cNvPr id="6" name="Picture 5" descr="A graph of utility connections&#10;&#10;Description automatically generated">
            <a:extLst>
              <a:ext uri="{FF2B5EF4-FFF2-40B4-BE49-F238E27FC236}">
                <a16:creationId xmlns:a16="http://schemas.microsoft.com/office/drawing/2014/main" id="{BF47787A-A427-21E2-9449-C5978F446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9" y="1385928"/>
            <a:ext cx="10941540" cy="452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6F455-0914-F605-E24F-A0FD140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3F7B9-B5FF-9014-1595-B6758A44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graph of a graph showing the amount of water and gas consumption&#10;&#10;Description automatically generated">
            <a:extLst>
              <a:ext uri="{FF2B5EF4-FFF2-40B4-BE49-F238E27FC236}">
                <a16:creationId xmlns:a16="http://schemas.microsoft.com/office/drawing/2014/main" id="{36C67BE4-117A-F940-4FF6-88728DD74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76" y="1375080"/>
            <a:ext cx="11058771" cy="457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966B5-A245-FDCB-21AE-5AE91D34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A3570-900B-4BAF-2458-F9FD77C9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graph of water usage&#10;&#10;Description automatically generated">
            <a:extLst>
              <a:ext uri="{FF2B5EF4-FFF2-40B4-BE49-F238E27FC236}">
                <a16:creationId xmlns:a16="http://schemas.microsoft.com/office/drawing/2014/main" id="{CDC5AACA-3E92-2E08-FC7D-8C0124B6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84" y="1127509"/>
            <a:ext cx="11039232" cy="47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B894E-5974-6063-E8B1-2A9FD75D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1E795-BA33-0BCE-2F07-E61415D7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85D384-4100-C6F2-75F5-8E06BF0C8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1095641"/>
            <a:ext cx="8518771" cy="4971681"/>
          </a:xfrm>
          <a:prstGeom prst="rect">
            <a:avLst/>
          </a:prstGeom>
        </p:spPr>
      </p:pic>
      <p:pic>
        <p:nvPicPr>
          <p:cNvPr id="7" name="Picture 6" descr="A faucet with a knot and water drop coming out of it&#10;&#10;Description automatically generated">
            <a:extLst>
              <a:ext uri="{FF2B5EF4-FFF2-40B4-BE49-F238E27FC236}">
                <a16:creationId xmlns:a16="http://schemas.microsoft.com/office/drawing/2014/main" id="{3FAEAE79-C2DF-30F5-9B5B-3F198D943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14" y="260827"/>
            <a:ext cx="2578065" cy="356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City Manager’s Monthly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Development</a:t>
            </a:r>
          </a:p>
          <a:p>
            <a:r>
              <a:rPr lang="en-US"/>
              <a:t>Financial</a:t>
            </a:r>
          </a:p>
          <a:p>
            <a:r>
              <a:rPr lang="en-US"/>
              <a:t>Police Department</a:t>
            </a:r>
          </a:p>
          <a:p>
            <a:r>
              <a:rPr lang="en-US"/>
              <a:t>Projects</a:t>
            </a:r>
          </a:p>
          <a:p>
            <a:r>
              <a:rPr lang="en-US"/>
              <a:t>Public Works</a:t>
            </a:r>
          </a:p>
          <a:p>
            <a:r>
              <a:rPr lang="en-US"/>
              <a:t>Human Resources</a:t>
            </a:r>
          </a:p>
          <a:p>
            <a:r>
              <a:rPr lang="en-US"/>
              <a:t>Parks and Recreation</a:t>
            </a:r>
          </a:p>
          <a:p>
            <a:r>
              <a:rPr lang="en-US"/>
              <a:t>Upcoming Projects</a:t>
            </a:r>
          </a:p>
          <a:p>
            <a:r>
              <a:rPr lang="en-US"/>
              <a:t>Miscellaneous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8F509-E9DC-406E-D40A-0E59BA164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7" y="213702"/>
            <a:ext cx="10925906" cy="92234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2000">
                <a:solidFill>
                  <a:schemeClr val="accent1"/>
                </a:solidFill>
              </a:rPr>
              <a:t>Influent: Wastewater or other liquid flowing into a reservoir, basin, or treatment plant.</a:t>
            </a:r>
          </a:p>
          <a:p>
            <a:endParaRPr lang="en-US" sz="2000">
              <a:solidFill>
                <a:schemeClr val="accent1"/>
              </a:solidFill>
            </a:endParaRPr>
          </a:p>
          <a:p>
            <a:r>
              <a:rPr lang="en-US" sz="2000">
                <a:solidFill>
                  <a:schemeClr val="accent1"/>
                </a:solidFill>
              </a:rPr>
              <a:t>Effluent: Wastewater or other liquid, partially or completely treated, flowing from a reservoir, basin, treatment process, or treatment plant.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F8CB40-5F1B-DD53-38F3-CB4259E2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18BE7-8047-6C59-D606-FC0CEBFD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 descr="A graph of blue bars&#10;&#10;Description automatically generated">
            <a:extLst>
              <a:ext uri="{FF2B5EF4-FFF2-40B4-BE49-F238E27FC236}">
                <a16:creationId xmlns:a16="http://schemas.microsoft.com/office/drawing/2014/main" id="{8BD2AAB0-F017-F357-4010-95A95577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08" y="1131832"/>
            <a:ext cx="9349154" cy="50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3BA5A-9650-0480-6806-EDA0C35F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AFB78-0A03-A041-CBBB-F6D49302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 descr="A graph of blue columns&#10;&#10;Description automatically generated">
            <a:extLst>
              <a:ext uri="{FF2B5EF4-FFF2-40B4-BE49-F238E27FC236}">
                <a16:creationId xmlns:a16="http://schemas.microsoft.com/office/drawing/2014/main" id="{B073012A-DD94-D811-CEF6-7913FE7E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1" y="1142982"/>
            <a:ext cx="10980617" cy="49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90705-9C41-A164-76DA-15F3493B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7D5E2-56D6-9816-A7AF-BEED48B4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A graph of blue columns&#10;&#10;Description automatically generated">
            <a:extLst>
              <a:ext uri="{FF2B5EF4-FFF2-40B4-BE49-F238E27FC236}">
                <a16:creationId xmlns:a16="http://schemas.microsoft.com/office/drawing/2014/main" id="{95377741-72C6-7427-5ACC-8967BC20E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92" y="136180"/>
            <a:ext cx="11000154" cy="596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Human 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City Open Positions - June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Recreation Program Assistant - Parks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Assistant Director of Parks &amp; Leisure Services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Financial Management Analyst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Municipal Court Clerk I (2)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Natural Gas Maintenance Technician</a:t>
            </a:r>
          </a:p>
          <a:p>
            <a:pPr marL="0" indent="0">
              <a:buNone/>
            </a:pPr>
            <a:r>
              <a:rPr lang="en-US"/>
              <a:t>New Hires/Positions Filled- June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Municipal Court Clerk (1)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Parks &amp; Leisure Services Director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Assistant Director of Parks &amp; Leisure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Human Resources</a:t>
            </a:r>
          </a:p>
        </p:txBody>
      </p:sp>
      <p:pic>
        <p:nvPicPr>
          <p:cNvPr id="6" name="Content Placeholder 5" descr="A graph with blue and white lines&#10;&#10;Description automatically generated">
            <a:extLst>
              <a:ext uri="{FF2B5EF4-FFF2-40B4-BE49-F238E27FC236}">
                <a16:creationId xmlns:a16="http://schemas.microsoft.com/office/drawing/2014/main" id="{56FCFAD9-4F81-1D03-47B7-68BD39623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084" r="61"/>
          <a:stretch/>
        </p:blipFill>
        <p:spPr>
          <a:xfrm>
            <a:off x="936113" y="1807263"/>
            <a:ext cx="10414404" cy="3387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ED75E-435D-CFE8-D415-1A3D603979C7}"/>
              </a:ext>
            </a:extLst>
          </p:cNvPr>
          <p:cNvSpPr txBox="1"/>
          <p:nvPr/>
        </p:nvSpPr>
        <p:spPr>
          <a:xfrm>
            <a:off x="932447" y="1443789"/>
            <a:ext cx="38902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215E99"/>
                </a:solidFill>
              </a:rPr>
              <a:t>Additions &amp; Separations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6BDCC-5C0D-2CEE-9F49-2410BF90ADFF}"/>
              </a:ext>
            </a:extLst>
          </p:cNvPr>
          <p:cNvSpPr txBox="1"/>
          <p:nvPr/>
        </p:nvSpPr>
        <p:spPr>
          <a:xfrm>
            <a:off x="1156167" y="5195323"/>
            <a:ext cx="103772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Separations - 1      New Hires -1      Internal Transfers - 2</a:t>
            </a:r>
          </a:p>
        </p:txBody>
      </p:sp>
    </p:spTree>
    <p:extLst>
      <p:ext uri="{BB962C8B-B14F-4D97-AF65-F5344CB8AC3E}">
        <p14:creationId xmlns:p14="http://schemas.microsoft.com/office/powerpoint/2010/main" val="30176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Parks &amp; Recreation Department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Pool Activities - June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/>
              <a:t>Group Swim Leesons Event Completed - 33 Participants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/>
              <a:t>Private Swim Lessons - 39 Conducted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/>
              <a:t>Pool Parties &amp; Table Rentals - 12 Rentals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ptos"/>
                <a:cs typeface="Segoe UI"/>
              </a:rPr>
              <a:t>Water Safety Instructor (WSI) Class Conducted - 5 Guards Certified </a:t>
            </a:r>
          </a:p>
          <a:p>
            <a:pPr marL="0" indent="0">
              <a:buNone/>
            </a:pPr>
            <a:r>
              <a:rPr lang="en-US">
                <a:latin typeface="Aptos"/>
                <a:cs typeface="Segoe UI"/>
              </a:rPr>
              <a:t>Park Activities - June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800">
                <a:latin typeface="Aptos"/>
                <a:cs typeface="Arial"/>
              </a:rPr>
              <a:t>Little League hosted Junior Boys and Softball Division All Star Tournaments at Memorial Park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800">
                <a:latin typeface="Aptos"/>
                <a:cs typeface="Arial"/>
              </a:rPr>
              <a:t>Centex Elite Baseball Tournament held at Memorial Park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800">
                <a:cs typeface="Arial"/>
              </a:rPr>
              <a:t>Proclamation issued for July as Parks &amp; Recreation month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800">
                <a:cs typeface="Arial"/>
              </a:rPr>
              <a:t>Enrolled 3 Parks Staff for Master Gardener Class</a:t>
            </a: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1800"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06EF-08CE-CADE-EF0C-F9B7A616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B0F0"/>
                </a:solidFill>
              </a:rPr>
              <a:t>Upcoming City Projects</a:t>
            </a:r>
            <a:r>
              <a:rPr lang="en-US"/>
              <a:t>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B7A3F-B60B-0479-576F-FC289D67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Rockport Citizen University </a:t>
            </a:r>
          </a:p>
          <a:p>
            <a:r>
              <a:rPr lang="en-US"/>
              <a:t>Neighborhood Town Hall Meetings</a:t>
            </a:r>
          </a:p>
          <a:p>
            <a:r>
              <a:rPr lang="en-US"/>
              <a:t>City Manager/Police Department Coffees</a:t>
            </a:r>
          </a:p>
          <a:p>
            <a:r>
              <a:rPr lang="en-US"/>
              <a:t>Review of all City Ordinances</a:t>
            </a:r>
          </a:p>
          <a:p>
            <a:r>
              <a:rPr lang="en-US"/>
              <a:t>Agenda Management/Live Streaming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784B3-4540-BAD8-2C61-1CD1DF9A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C7AA7-870D-8A73-EF9B-48620172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3200">
                <a:latin typeface="Times New Roman"/>
                <a:cs typeface="Times New Roman"/>
              </a:rPr>
              <a:t>City Council Special Meeting August 6, 2024, at 1:00 p.m.</a:t>
            </a:r>
          </a:p>
          <a:p>
            <a:pPr>
              <a:buFont typeface="Arial"/>
              <a:buChar char="•"/>
            </a:pPr>
            <a:r>
              <a:rPr lang="en-US" sz="3200">
                <a:latin typeface="Times New Roman"/>
                <a:cs typeface="Times New Roman"/>
              </a:rPr>
              <a:t>City Council Meeting Regular Meeting - August 13, 2024, at 6:30 p.m. (Public Hearing Utility Rates, Fees, Fire Fund, and proposed tax rate)</a:t>
            </a:r>
          </a:p>
          <a:p>
            <a:pPr>
              <a:buFont typeface="Arial"/>
              <a:buChar char="•"/>
            </a:pPr>
            <a:r>
              <a:rPr lang="en-US" sz="3200">
                <a:latin typeface="Times New Roman"/>
                <a:cs typeface="Times New Roman"/>
              </a:rPr>
              <a:t>City Council Meeting Regular Meeting - August 27, 2024, at 6:30 p.m. (1</a:t>
            </a:r>
            <a:r>
              <a:rPr lang="en-US" sz="3200" baseline="30000">
                <a:latin typeface="Times New Roman"/>
                <a:cs typeface="Times New Roman"/>
              </a:rPr>
              <a:t>st</a:t>
            </a:r>
            <a:r>
              <a:rPr lang="en-US" sz="3200">
                <a:latin typeface="Times New Roman"/>
                <a:cs typeface="Times New Roman"/>
              </a:rPr>
              <a:t> reading on Tax Rate and Public Hearing on FY2025 Budget)</a:t>
            </a:r>
            <a:endParaRPr lang="en-US" sz="32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6665"/>
            <a:ext cx="10515600" cy="49101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u="sng"/>
              <a:t>Residential</a:t>
            </a:r>
          </a:p>
          <a:p>
            <a:r>
              <a:rPr lang="en-US"/>
              <a:t>Daniels Forest Subdivision Preliminary Plat @ 116 Forest Hills will be presented to the P&amp;Z on Monday, July 29,2024.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 u="sng"/>
              <a:t>Commercial</a:t>
            </a:r>
          </a:p>
          <a:p>
            <a:r>
              <a:rPr lang="en-US"/>
              <a:t>Starbucks @ 2302 Hwy 35 N. and Kokomo 7/11 @ 3588 SH 35 Bypass are completing permit applications.</a:t>
            </a:r>
          </a:p>
          <a:p>
            <a:endParaRPr lang="en-US"/>
          </a:p>
          <a:p>
            <a:pPr marL="0" indent="0">
              <a:buNone/>
            </a:pPr>
            <a:r>
              <a:rPr lang="en-US" b="1" u="sng"/>
              <a:t>Short Term Rental</a:t>
            </a:r>
          </a:p>
          <a:p>
            <a:pPr marL="0" indent="0">
              <a:buNone/>
            </a:pPr>
            <a:r>
              <a:rPr lang="en-US"/>
              <a:t>The </a:t>
            </a:r>
            <a:r>
              <a:rPr lang="en-US" err="1"/>
              <a:t>RentalScape</a:t>
            </a:r>
            <a:r>
              <a:rPr lang="en-US"/>
              <a:t> program is in the process of being implemented and expect to be operational by September 1, 2024.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DEF57-B793-21D8-BFD2-6AB9874B3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010DF-A960-BA06-BF45-BB8210DE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A graph of blue columns&#10;&#10;Description automatically generated">
            <a:extLst>
              <a:ext uri="{FF2B5EF4-FFF2-40B4-BE49-F238E27FC236}">
                <a16:creationId xmlns:a16="http://schemas.microsoft.com/office/drawing/2014/main" id="{E3DC5B80-D4C3-808A-FEB6-D3416E811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92" y="986059"/>
            <a:ext cx="10980616" cy="5091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53320-37DB-1401-0A34-383B749FF9B6}"/>
              </a:ext>
            </a:extLst>
          </p:cNvPr>
          <p:cNvSpPr txBox="1"/>
          <p:nvPr/>
        </p:nvSpPr>
        <p:spPr>
          <a:xfrm>
            <a:off x="574757" y="222250"/>
            <a:ext cx="1098224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Permits Issued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175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21558-69F0-EC1D-308D-77514CC5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A3F0E-07DD-6A17-89E2-3814592E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 descr="A graph of blue columns&#10;&#10;Description automatically generated">
            <a:extLst>
              <a:ext uri="{FF2B5EF4-FFF2-40B4-BE49-F238E27FC236}">
                <a16:creationId xmlns:a16="http://schemas.microsoft.com/office/drawing/2014/main" id="{2A99A641-58D9-C78C-2BB8-D273E17B9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53" y="1034904"/>
            <a:ext cx="11029463" cy="5110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1B6C5-1BF8-B3D9-DE1A-243EF6462D99}"/>
              </a:ext>
            </a:extLst>
          </p:cNvPr>
          <p:cNvSpPr txBox="1"/>
          <p:nvPr/>
        </p:nvSpPr>
        <p:spPr>
          <a:xfrm>
            <a:off x="582083" y="211666"/>
            <a:ext cx="1096433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Monthly Inspections</a:t>
            </a:r>
          </a:p>
        </p:txBody>
      </p:sp>
    </p:spTree>
    <p:extLst>
      <p:ext uri="{BB962C8B-B14F-4D97-AF65-F5344CB8AC3E}">
        <p14:creationId xmlns:p14="http://schemas.microsoft.com/office/powerpoint/2010/main" val="17227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9B52D-1FC1-D384-BAFF-9EE2BF741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D14F7-BD40-EF68-1315-9AE8A2B8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 descr="A graph of blue bars with numbers&#10;&#10;Description automatically generated">
            <a:extLst>
              <a:ext uri="{FF2B5EF4-FFF2-40B4-BE49-F238E27FC236}">
                <a16:creationId xmlns:a16="http://schemas.microsoft.com/office/drawing/2014/main" id="{A197D83C-E20E-441C-C9F9-F7956B02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1" y="1025135"/>
            <a:ext cx="10961078" cy="5100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3484BB-D86B-471B-6536-2BCF965C0044}"/>
              </a:ext>
            </a:extLst>
          </p:cNvPr>
          <p:cNvSpPr txBox="1"/>
          <p:nvPr/>
        </p:nvSpPr>
        <p:spPr>
          <a:xfrm>
            <a:off x="613833" y="201083"/>
            <a:ext cx="109855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Water &amp; Sewer Impact Fees</a:t>
            </a:r>
          </a:p>
        </p:txBody>
      </p:sp>
    </p:spTree>
    <p:extLst>
      <p:ext uri="{BB962C8B-B14F-4D97-AF65-F5344CB8AC3E}">
        <p14:creationId xmlns:p14="http://schemas.microsoft.com/office/powerpoint/2010/main" val="9263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Monthly Financial Report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</a:t>
            </a:fld>
            <a:endParaRPr lang="en-US"/>
          </a:p>
        </p:txBody>
      </p:sp>
      <p:pic>
        <p:nvPicPr>
          <p:cNvPr id="12" name="Content Placeholder 11" descr="A table with numbers and text&#10;&#10;Description automatically generated">
            <a:extLst>
              <a:ext uri="{FF2B5EF4-FFF2-40B4-BE49-F238E27FC236}">
                <a16:creationId xmlns:a16="http://schemas.microsoft.com/office/drawing/2014/main" id="{D5D28971-80EA-CF63-5879-6E0874549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03985"/>
            <a:ext cx="10515600" cy="4528377"/>
          </a:xfrm>
        </p:spPr>
      </p:pic>
    </p:spTree>
    <p:extLst>
      <p:ext uri="{BB962C8B-B14F-4D97-AF65-F5344CB8AC3E}">
        <p14:creationId xmlns:p14="http://schemas.microsoft.com/office/powerpoint/2010/main" val="26506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Sales Tax Revenues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</a:t>
            </a:fld>
            <a:endParaRPr lang="en-US"/>
          </a:p>
        </p:txBody>
      </p:sp>
      <p:pic>
        <p:nvPicPr>
          <p:cNvPr id="9" name="Content Placeholder 8" descr="A graph of a mouse wheel&#10;&#10;Description automatically generated">
            <a:extLst>
              <a:ext uri="{FF2B5EF4-FFF2-40B4-BE49-F238E27FC236}">
                <a16:creationId xmlns:a16="http://schemas.microsoft.com/office/drawing/2014/main" id="{E4CFAF2C-AA14-FC72-FE4D-398AC54FC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2399" y="1825625"/>
            <a:ext cx="10284263" cy="4351338"/>
          </a:xfrm>
        </p:spPr>
      </p:pic>
    </p:spTree>
    <p:extLst>
      <p:ext uri="{BB962C8B-B14F-4D97-AF65-F5344CB8AC3E}">
        <p14:creationId xmlns:p14="http://schemas.microsoft.com/office/powerpoint/2010/main" val="254860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General Fund Expenditures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8B8A0-1BE2-D6F0-7539-E59A61C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23, 2024, City Council Regular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C6BE0-CF17-7117-2B63-90916DF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9BD5E-F0A1-A255-DAF8-39439DAF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833562"/>
            <a:ext cx="10020300" cy="39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1BCBB554ADEE49871F55FD1A71B73B" ma:contentTypeVersion="4" ma:contentTypeDescription="Create a new document." ma:contentTypeScope="" ma:versionID="5b3c87f0ada382a76174d40b6ec75ef8">
  <xsd:schema xmlns:xsd="http://www.w3.org/2001/XMLSchema" xmlns:xs="http://www.w3.org/2001/XMLSchema" xmlns:p="http://schemas.microsoft.com/office/2006/metadata/properties" xmlns:ns2="ad56845e-8bff-43bd-ac0b-e6c43e6a6913" targetNamespace="http://schemas.microsoft.com/office/2006/metadata/properties" ma:root="true" ma:fieldsID="7a827c921868f07f187a2de6ca105825" ns2:_="">
    <xsd:import namespace="ad56845e-8bff-43bd-ac0b-e6c43e6a69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6845e-8bff-43bd-ac0b-e6c43e6a69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B49F6E-2331-40A0-B19D-A6F7036AF5E9}">
  <ds:schemaRefs>
    <ds:schemaRef ds:uri="ad56845e-8bff-43bd-ac0b-e6c43e6a69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7F0163A-C736-403D-B72C-5011BFB023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765</Words>
  <Application>Microsoft Office PowerPoint</Application>
  <PresentationFormat>Widescreen</PresentationFormat>
  <Paragraphs>165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Courier New</vt:lpstr>
      <vt:lpstr>Courier New,monospace</vt:lpstr>
      <vt:lpstr>Times New Roman</vt:lpstr>
      <vt:lpstr>Office Theme</vt:lpstr>
      <vt:lpstr>City of Rockport</vt:lpstr>
      <vt:lpstr>City Manager’s Monthly Update</vt:lpstr>
      <vt:lpstr>Development</vt:lpstr>
      <vt:lpstr>PowerPoint Presentation</vt:lpstr>
      <vt:lpstr>PowerPoint Presentation</vt:lpstr>
      <vt:lpstr>PowerPoint Presentation</vt:lpstr>
      <vt:lpstr>Monthly Financial Report</vt:lpstr>
      <vt:lpstr>Sales Tax Revenues</vt:lpstr>
      <vt:lpstr>General Fund Expenditures </vt:lpstr>
      <vt:lpstr>Hotel Occupancy Tax Fund Revenues</vt:lpstr>
      <vt:lpstr>Unspent Bonds</vt:lpstr>
      <vt:lpstr>Police Department</vt:lpstr>
      <vt:lpstr>Project Report (Engineer Update)</vt:lpstr>
      <vt:lpstr>Project Report (Engineer Update Continued)</vt:lpstr>
      <vt:lpstr>PowerPoint Presentation</vt:lpstr>
      <vt:lpstr>Public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 Resources</vt:lpstr>
      <vt:lpstr>Human Resources</vt:lpstr>
      <vt:lpstr>Parks &amp; Recreation Department</vt:lpstr>
      <vt:lpstr>Upcoming City Projects </vt:lpstr>
      <vt:lpstr>Miscellaneous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Rockport</dc:title>
  <dc:creator>Shelley Goodwin</dc:creator>
  <cp:lastModifiedBy>Shelley Goodwin</cp:lastModifiedBy>
  <cp:revision>2</cp:revision>
  <dcterms:created xsi:type="dcterms:W3CDTF">2024-05-16T22:13:07Z</dcterms:created>
  <dcterms:modified xsi:type="dcterms:W3CDTF">2024-07-24T01:50:33Z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