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318" r:id="rId2"/>
    <p:sldId id="467" r:id="rId3"/>
    <p:sldId id="496" r:id="rId4"/>
    <p:sldId id="492" r:id="rId5"/>
    <p:sldId id="425" r:id="rId6"/>
    <p:sldId id="494" r:id="rId7"/>
    <p:sldId id="495" r:id="rId8"/>
    <p:sldId id="493" r:id="rId9"/>
    <p:sldId id="455" r:id="rId10"/>
    <p:sldId id="456" r:id="rId11"/>
    <p:sldId id="437" r:id="rId12"/>
    <p:sldId id="445" r:id="rId13"/>
    <p:sldId id="359" r:id="rId14"/>
    <p:sldId id="350" r:id="rId15"/>
    <p:sldId id="428" r:id="rId16"/>
    <p:sldId id="497" r:id="rId17"/>
    <p:sldId id="499" r:id="rId18"/>
    <p:sldId id="502" r:id="rId19"/>
    <p:sldId id="500" r:id="rId20"/>
    <p:sldId id="501" r:id="rId21"/>
    <p:sldId id="503" r:id="rId22"/>
    <p:sldId id="504" r:id="rId23"/>
    <p:sldId id="505" r:id="rId24"/>
    <p:sldId id="506" r:id="rId25"/>
    <p:sldId id="507" r:id="rId26"/>
    <p:sldId id="508" r:id="rId27"/>
    <p:sldId id="509" r:id="rId28"/>
    <p:sldId id="498" r:id="rId29"/>
    <p:sldId id="511" r:id="rId30"/>
    <p:sldId id="454" r:id="rId31"/>
    <p:sldId id="440" r:id="rId32"/>
    <p:sldId id="439" r:id="rId33"/>
    <p:sldId id="474" r:id="rId34"/>
    <p:sldId id="475" r:id="rId35"/>
    <p:sldId id="476" r:id="rId36"/>
    <p:sldId id="477" r:id="rId37"/>
    <p:sldId id="485" r:id="rId38"/>
    <p:sldId id="478" r:id="rId39"/>
    <p:sldId id="479" r:id="rId40"/>
    <p:sldId id="480" r:id="rId41"/>
    <p:sldId id="481" r:id="rId42"/>
    <p:sldId id="482" r:id="rId43"/>
    <p:sldId id="483" r:id="rId44"/>
    <p:sldId id="484" r:id="rId45"/>
    <p:sldId id="486" r:id="rId46"/>
    <p:sldId id="487" r:id="rId47"/>
    <p:sldId id="488" r:id="rId48"/>
    <p:sldId id="489" r:id="rId49"/>
    <p:sldId id="490" r:id="rId50"/>
    <p:sldId id="491" r:id="rId51"/>
    <p:sldId id="369" r:id="rId52"/>
    <p:sldId id="374" r:id="rId53"/>
    <p:sldId id="416" r:id="rId54"/>
    <p:sldId id="386" r:id="rId55"/>
    <p:sldId id="468" r:id="rId56"/>
    <p:sldId id="426" r:id="rId57"/>
    <p:sldId id="452" r:id="rId58"/>
    <p:sldId id="446" r:id="rId59"/>
    <p:sldId id="447" r:id="rId60"/>
    <p:sldId id="448" r:id="rId61"/>
    <p:sldId id="449" r:id="rId62"/>
    <p:sldId id="450" r:id="rId63"/>
    <p:sldId id="451" r:id="rId64"/>
  </p:sldIdLst>
  <p:sldSz cx="12188825" cy="6858000"/>
  <p:notesSz cx="7102475" cy="9388475"/>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0FE"/>
    <a:srgbClr val="E05F2C"/>
    <a:srgbClr val="F35929"/>
    <a:srgbClr val="92C610"/>
    <a:srgbClr val="010D41"/>
    <a:srgbClr val="828282"/>
    <a:srgbClr val="8086FC"/>
    <a:srgbClr val="6D6DFB"/>
    <a:srgbClr val="4E78F0"/>
    <a:srgbClr val="F09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9" autoAdjust="0"/>
  </p:normalViewPr>
  <p:slideViewPr>
    <p:cSldViewPr showGuides="1">
      <p:cViewPr varScale="1">
        <p:scale>
          <a:sx n="106" d="100"/>
          <a:sy n="106" d="100"/>
        </p:scale>
        <p:origin x="792" y="9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669AFDC-7658-4951-B0FF-52DFF2A93C0A}" type="datetimeFigureOut">
              <a:rPr lang="en-US" smtClean="0"/>
              <a:t>7/29/2025</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F8ED99B-9732-49FC-9C16-B56FEB1B1092}" type="slidenum">
              <a:rPr lang="en-US" smtClean="0"/>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7:08:39.132"/>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ABD2D7A-D230-4F91-BD59-0A39C2703BA8}" type="datetimeFigureOut">
              <a:rPr lang="en-US" smtClean="0"/>
              <a:t>7/29/2025</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93199CD-3E1B-4AE6-990F-76F925F5EA9F}" type="slidenum">
              <a:rPr lang="en-US" smtClean="0"/>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7/29/2025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7/29/2025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7/29/2025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7/29/2025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7/29/2025</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7/29/2025</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7/29/2025</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7/29/2025</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7/29/2025</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7/29/2025</a:t>
            </a:fld>
            <a:endParaRPr lang="en-US"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2971800"/>
            <a:ext cx="5945188" cy="1676400"/>
          </a:xfrm>
        </p:spPr>
        <p:txBody>
          <a:bodyPr>
            <a:normAutofit fontScale="90000"/>
          </a:bodyPr>
          <a:lstStyle/>
          <a:p>
            <a:r>
              <a:rPr lang="en-US" sz="4400" dirty="0"/>
              <a:t>2025-2026</a:t>
            </a:r>
            <a:br>
              <a:rPr lang="en-US" sz="4400" dirty="0"/>
            </a:br>
            <a:r>
              <a:rPr lang="en-US" sz="4400" dirty="0"/>
              <a:t>Preliminary Budget Workshop</a:t>
            </a:r>
            <a:br>
              <a:rPr lang="en-US" sz="4400" dirty="0"/>
            </a:br>
            <a:r>
              <a:rPr lang="en-US" sz="4400" dirty="0"/>
              <a:t>7.29.25</a:t>
            </a:r>
          </a:p>
        </p:txBody>
      </p:sp>
      <p:pic>
        <p:nvPicPr>
          <p:cNvPr id="5" name="Picture 4" descr="Three legged stool analogy template ...">
            <a:extLst>
              <a:ext uri="{FF2B5EF4-FFF2-40B4-BE49-F238E27FC236}">
                <a16:creationId xmlns:a16="http://schemas.microsoft.com/office/drawing/2014/main" id="{4EBF163B-40B5-194F-6685-6F1C41E2A198}"/>
              </a:ext>
            </a:extLst>
          </p:cNvPr>
          <p:cNvPicPr>
            <a:picLocks noChangeAspect="1"/>
          </p:cNvPicPr>
          <p:nvPr/>
        </p:nvPicPr>
        <p:blipFill rotWithShape="1">
          <a:blip r:embed="rId2">
            <a:extLst>
              <a:ext uri="{28A0092B-C50C-407E-A947-70E740481C1C}">
                <a14:useLocalDpi xmlns:a14="http://schemas.microsoft.com/office/drawing/2010/main" val="0"/>
              </a:ext>
            </a:extLst>
          </a:blip>
          <a:srcRect l="4417" t="1" r="2827" b="-10345"/>
          <a:stretch/>
        </p:blipFill>
        <p:spPr bwMode="auto">
          <a:xfrm>
            <a:off x="7879916" y="914400"/>
            <a:ext cx="4308909" cy="3167744"/>
          </a:xfrm>
          <a:prstGeom prst="rect">
            <a:avLst/>
          </a:prstGeom>
          <a:noFill/>
          <a:ln>
            <a:noFill/>
          </a:ln>
        </p:spPr>
      </p:pic>
      <p:sp>
        <p:nvSpPr>
          <p:cNvPr id="6" name="TextBox 5">
            <a:extLst>
              <a:ext uri="{FF2B5EF4-FFF2-40B4-BE49-F238E27FC236}">
                <a16:creationId xmlns:a16="http://schemas.microsoft.com/office/drawing/2014/main" id="{024BA940-BB5E-BED8-CA97-057A2EDF9902}"/>
              </a:ext>
            </a:extLst>
          </p:cNvPr>
          <p:cNvSpPr txBox="1"/>
          <p:nvPr/>
        </p:nvSpPr>
        <p:spPr>
          <a:xfrm>
            <a:off x="8151812" y="2536712"/>
            <a:ext cx="1295400" cy="246221"/>
          </a:xfrm>
          <a:prstGeom prst="rect">
            <a:avLst/>
          </a:prstGeom>
          <a:noFill/>
        </p:spPr>
        <p:txBody>
          <a:bodyPr wrap="square" rtlCol="0">
            <a:spAutoFit/>
          </a:bodyPr>
          <a:lstStyle/>
          <a:p>
            <a:r>
              <a:rPr lang="en-US" sz="1000" dirty="0">
                <a:solidFill>
                  <a:schemeClr val="tx2"/>
                </a:solidFill>
                <a:latin typeface="Times New Roman" panose="02020603050405020304" pitchFamily="18" charset="0"/>
                <a:cs typeface="Times New Roman" panose="02020603050405020304" pitchFamily="18" charset="0"/>
              </a:rPr>
              <a:t>PROPERTY TAX</a:t>
            </a:r>
          </a:p>
        </p:txBody>
      </p:sp>
      <p:sp>
        <p:nvSpPr>
          <p:cNvPr id="7" name="TextBox 6">
            <a:extLst>
              <a:ext uri="{FF2B5EF4-FFF2-40B4-BE49-F238E27FC236}">
                <a16:creationId xmlns:a16="http://schemas.microsoft.com/office/drawing/2014/main" id="{9D4858DC-E6FF-DBB1-D474-DAA5A1C8A21A}"/>
              </a:ext>
            </a:extLst>
          </p:cNvPr>
          <p:cNvSpPr txBox="1"/>
          <p:nvPr/>
        </p:nvSpPr>
        <p:spPr>
          <a:xfrm>
            <a:off x="9550989" y="2817314"/>
            <a:ext cx="1068389"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SALES TAX</a:t>
            </a:r>
          </a:p>
        </p:txBody>
      </p:sp>
      <p:sp>
        <p:nvSpPr>
          <p:cNvPr id="8" name="TextBox 7">
            <a:extLst>
              <a:ext uri="{FF2B5EF4-FFF2-40B4-BE49-F238E27FC236}">
                <a16:creationId xmlns:a16="http://schemas.microsoft.com/office/drawing/2014/main" id="{C5C49A76-35EC-2B67-BF6F-235C611F12A2}"/>
              </a:ext>
            </a:extLst>
          </p:cNvPr>
          <p:cNvSpPr txBox="1"/>
          <p:nvPr/>
        </p:nvSpPr>
        <p:spPr>
          <a:xfrm>
            <a:off x="10619378" y="2536712"/>
            <a:ext cx="13716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TRANSFERS - IN</a:t>
            </a:r>
          </a:p>
        </p:txBody>
      </p:sp>
      <p:pic>
        <p:nvPicPr>
          <p:cNvPr id="9" name="Picture 8">
            <a:extLst>
              <a:ext uri="{FF2B5EF4-FFF2-40B4-BE49-F238E27FC236}">
                <a16:creationId xmlns:a16="http://schemas.microsoft.com/office/drawing/2014/main" id="{2B20C360-4998-9031-AC9F-E04DF9819B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824" y="152400"/>
            <a:ext cx="2663959" cy="2181981"/>
          </a:xfrm>
          <a:prstGeom prst="rect">
            <a:avLst/>
          </a:prstGeom>
          <a:noFill/>
        </p:spPr>
      </p:pic>
      <p:sp>
        <p:nvSpPr>
          <p:cNvPr id="4" name="TextBox 3">
            <a:extLst>
              <a:ext uri="{FF2B5EF4-FFF2-40B4-BE49-F238E27FC236}">
                <a16:creationId xmlns:a16="http://schemas.microsoft.com/office/drawing/2014/main" id="{FBBBFFA2-1409-4C25-A6D6-7D76AAD07592}"/>
              </a:ext>
            </a:extLst>
          </p:cNvPr>
          <p:cNvSpPr txBox="1"/>
          <p:nvPr/>
        </p:nvSpPr>
        <p:spPr>
          <a:xfrm>
            <a:off x="9570388" y="1371600"/>
            <a:ext cx="90281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REVENUE</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6B0A8-5456-E75D-E405-896E6DAE565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455541-9533-4DBC-E724-960094D4BF5A}"/>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31E77558-EB36-D525-4D63-E387AEEEE4BF}"/>
              </a:ext>
            </a:extLst>
          </p:cNvPr>
          <p:cNvSpPr>
            <a:spLocks noGrp="1"/>
          </p:cNvSpPr>
          <p:nvPr>
            <p:ph idx="1"/>
          </p:nvPr>
        </p:nvSpPr>
        <p:spPr>
          <a:xfrm>
            <a:off x="1446211" y="1828800"/>
            <a:ext cx="10134601" cy="4495800"/>
          </a:xfrm>
        </p:spPr>
        <p:txBody>
          <a:bodyPr>
            <a:noAutofit/>
          </a:bodyPr>
          <a:lstStyle/>
          <a:p>
            <a:pPr marL="0" indent="0">
              <a:buNone/>
            </a:pPr>
            <a:r>
              <a:rPr lang="en-US" sz="2000" dirty="0"/>
              <a:t>(continued):</a:t>
            </a:r>
          </a:p>
          <a:p>
            <a:pPr marL="0" indent="0">
              <a:buNone/>
            </a:pPr>
            <a:r>
              <a:rPr lang="en-US" sz="2000" dirty="0"/>
              <a:t>*Drainage RCC Holes #13 &amp; #14						$800,000</a:t>
            </a:r>
          </a:p>
          <a:p>
            <a:pPr marL="0" indent="0">
              <a:buNone/>
            </a:pPr>
            <a:r>
              <a:rPr lang="en-US" sz="2000" dirty="0"/>
              <a:t>*Cost of Issuance							$100,000</a:t>
            </a:r>
          </a:p>
          <a:p>
            <a:pPr marL="0" indent="0">
              <a:buNone/>
            </a:pPr>
            <a:r>
              <a:rPr lang="en-US" sz="2000" dirty="0"/>
              <a:t>*Upgrade of Substandard Roads:  Palo Blanco &amp; Balderree Lane		</a:t>
            </a:r>
            <a:r>
              <a:rPr lang="en-US" sz="2000" u="sng" dirty="0"/>
              <a:t>$120,000</a:t>
            </a:r>
          </a:p>
          <a:p>
            <a:pPr marL="0" indent="0">
              <a:buNone/>
            </a:pPr>
            <a:r>
              <a:rPr lang="en-US" sz="2000" dirty="0"/>
              <a:t>Total Streets, Drainage &amp; Issuance 					$3,695,000</a:t>
            </a:r>
          </a:p>
          <a:p>
            <a:pPr marL="0" indent="0">
              <a:buNone/>
            </a:pPr>
            <a:endParaRPr lang="en-US" sz="2000" dirty="0"/>
          </a:p>
          <a:p>
            <a:pPr marL="0" indent="0">
              <a:buNone/>
            </a:pPr>
            <a:r>
              <a:rPr lang="en-US" sz="2000" dirty="0"/>
              <a:t>														</a:t>
            </a:r>
          </a:p>
        </p:txBody>
      </p:sp>
    </p:spTree>
    <p:extLst>
      <p:ext uri="{BB962C8B-B14F-4D97-AF65-F5344CB8AC3E}">
        <p14:creationId xmlns:p14="http://schemas.microsoft.com/office/powerpoint/2010/main" val="116499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348A5-60EB-4264-41CE-A1F7A3226F0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5BFA545-A903-E41F-00D5-3BD91B23A12A}"/>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98B68975-D4B1-35D0-7FE7-FB7F2DE91125}"/>
              </a:ext>
            </a:extLst>
          </p:cNvPr>
          <p:cNvSpPr>
            <a:spLocks noGrp="1"/>
          </p:cNvSpPr>
          <p:nvPr>
            <p:ph idx="1"/>
          </p:nvPr>
        </p:nvSpPr>
        <p:spPr>
          <a:xfrm>
            <a:off x="1446211" y="1828800"/>
            <a:ext cx="10134601" cy="4495800"/>
          </a:xfrm>
        </p:spPr>
        <p:txBody>
          <a:bodyPr>
            <a:noAutofit/>
          </a:bodyPr>
          <a:lstStyle/>
          <a:p>
            <a:pPr marL="0" indent="0">
              <a:buNone/>
            </a:pPr>
            <a:r>
              <a:rPr lang="en-US" sz="2000" dirty="0"/>
              <a:t>Project and Capital Request (pulled from 5-year CIP prioritization discussions at 5/29/25 Budget Workshop):</a:t>
            </a:r>
          </a:p>
          <a:p>
            <a:pPr marL="0" indent="0">
              <a:buNone/>
            </a:pPr>
            <a:r>
              <a:rPr lang="en-US" sz="2000" dirty="0"/>
              <a:t>*Reimbursement Resolution for Rockport Volunteer Fire Department  	$667,459</a:t>
            </a:r>
          </a:p>
          <a:p>
            <a:pPr marL="0" indent="0">
              <a:buNone/>
            </a:pPr>
            <a:r>
              <a:rPr lang="en-US" sz="2000" dirty="0"/>
              <a:t>*Vehicle &amp; Equipment Replacement					$752,000</a:t>
            </a:r>
          </a:p>
          <a:p>
            <a:pPr marL="0" indent="0">
              <a:buNone/>
            </a:pPr>
            <a:r>
              <a:rPr lang="en-US" sz="2000" dirty="0"/>
              <a:t>*Police Radios 								$470,000</a:t>
            </a:r>
          </a:p>
          <a:p>
            <a:pPr marL="0" indent="0">
              <a:buNone/>
            </a:pPr>
            <a:r>
              <a:rPr lang="en-US" sz="2000" dirty="0"/>
              <a:t>*Fleet Equipment Storage Shelter						$100,000</a:t>
            </a:r>
          </a:p>
          <a:p>
            <a:pPr marL="0" indent="0">
              <a:buNone/>
            </a:pPr>
            <a:r>
              <a:rPr lang="en-US" sz="2000" dirty="0"/>
              <a:t>*Belt Press								$500,000</a:t>
            </a:r>
          </a:p>
          <a:p>
            <a:pPr marL="0" indent="0">
              <a:buNone/>
            </a:pPr>
            <a:r>
              <a:rPr lang="en-US" sz="2000" dirty="0"/>
              <a:t>*Insert Valve Machine							$134,016</a:t>
            </a:r>
          </a:p>
          <a:p>
            <a:pPr marL="0" indent="0">
              <a:buNone/>
            </a:pPr>
            <a:endParaRPr lang="en-US" sz="2000" dirty="0"/>
          </a:p>
        </p:txBody>
      </p:sp>
    </p:spTree>
    <p:extLst>
      <p:ext uri="{BB962C8B-B14F-4D97-AF65-F5344CB8AC3E}">
        <p14:creationId xmlns:p14="http://schemas.microsoft.com/office/powerpoint/2010/main" val="106877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E85DD-9D1B-E4B8-5413-310AE5926EB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0A661A5-0623-5FB7-F695-AC0E24746526}"/>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525FA0E5-4904-79A5-4F97-648B5FDF5A5B}"/>
              </a:ext>
            </a:extLst>
          </p:cNvPr>
          <p:cNvSpPr>
            <a:spLocks noGrp="1"/>
          </p:cNvSpPr>
          <p:nvPr>
            <p:ph idx="1"/>
          </p:nvPr>
        </p:nvSpPr>
        <p:spPr>
          <a:xfrm>
            <a:off x="1446211" y="1828800"/>
            <a:ext cx="10134601" cy="4495800"/>
          </a:xfrm>
        </p:spPr>
        <p:txBody>
          <a:bodyPr>
            <a:noAutofit/>
          </a:bodyPr>
          <a:lstStyle/>
          <a:p>
            <a:pPr marL="0" indent="0">
              <a:buNone/>
            </a:pPr>
            <a:r>
              <a:rPr lang="en-US" sz="2000" dirty="0"/>
              <a:t>Continued from previous page:</a:t>
            </a:r>
          </a:p>
          <a:p>
            <a:pPr marL="0" indent="0">
              <a:buNone/>
            </a:pPr>
            <a:r>
              <a:rPr lang="en-US" sz="2000" dirty="0"/>
              <a:t>*Evidence Vehicle for CID							$65,000</a:t>
            </a:r>
          </a:p>
          <a:p>
            <a:pPr marL="0" indent="0">
              <a:buNone/>
            </a:pPr>
            <a:r>
              <a:rPr lang="en-US" sz="2000" dirty="0"/>
              <a:t>*Purple Pipe to Memorial Park						$500,000</a:t>
            </a:r>
          </a:p>
          <a:p>
            <a:pPr marL="0" indent="0">
              <a:buNone/>
            </a:pPr>
            <a:r>
              <a:rPr lang="en-US" sz="2000" dirty="0"/>
              <a:t>*Cost of Issuance							</a:t>
            </a:r>
            <a:r>
              <a:rPr lang="en-US" sz="2000" u="sng" dirty="0"/>
              <a:t>$75,000</a:t>
            </a:r>
          </a:p>
          <a:p>
            <a:pPr marL="0" indent="0">
              <a:buNone/>
            </a:pPr>
            <a:r>
              <a:rPr lang="en-US" sz="2000" dirty="0"/>
              <a:t>Total 									$3,263,475</a:t>
            </a:r>
          </a:p>
          <a:p>
            <a:pPr marL="0" indent="0">
              <a:buNone/>
            </a:pPr>
            <a:endParaRPr lang="en-US" sz="2000" dirty="0"/>
          </a:p>
          <a:p>
            <a:pPr marL="0" indent="0">
              <a:buNone/>
            </a:pPr>
            <a:r>
              <a:rPr kumimoji="0" lang="en-US" sz="2000" b="0" i="0" u="none" strike="noStrike" kern="1200" cap="none" spc="0" normalizeH="0" baseline="0" noProof="0" dirty="0">
                <a:ln>
                  <a:noFill/>
                </a:ln>
                <a:solidFill>
                  <a:srgbClr val="303030"/>
                </a:solidFill>
                <a:effectLst/>
                <a:uLnTx/>
                <a:uFillTx/>
                <a:latin typeface="Cambria"/>
                <a:ea typeface="+mn-ea"/>
                <a:cs typeface="+mn-cs"/>
              </a:rPr>
              <a:t>Total CIP for 2025-2026</a:t>
            </a:r>
            <a:r>
              <a:rPr lang="en-US" sz="2000" dirty="0"/>
              <a:t> 							$6,958,475</a:t>
            </a:r>
          </a:p>
          <a:p>
            <a:pPr marL="0" indent="0">
              <a:buNone/>
            </a:pPr>
            <a:endParaRPr lang="en-US" sz="2000" dirty="0"/>
          </a:p>
        </p:txBody>
      </p:sp>
    </p:spTree>
    <p:extLst>
      <p:ext uri="{BB962C8B-B14F-4D97-AF65-F5344CB8AC3E}">
        <p14:creationId xmlns:p14="http://schemas.microsoft.com/office/powerpoint/2010/main" val="334893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1412" y="304800"/>
            <a:ext cx="3827576" cy="5257800"/>
          </a:xfrm>
        </p:spPr>
        <p:txBody>
          <a:bodyPr>
            <a:normAutofit fontScale="90000"/>
          </a:bodyPr>
          <a:lstStyle/>
          <a:p>
            <a:pPr algn="ctr"/>
            <a:r>
              <a:rPr lang="en-US"/>
              <a:t>Preliminary Budget w/Plan A compensation plan and 30 days reserves per Strategic Plan.</a:t>
            </a:r>
            <a:br>
              <a:rPr lang="en-US"/>
            </a:br>
            <a:r>
              <a:rPr lang="en-US"/>
              <a:t>Includes Street CIP, cover V&amp;E and other top department/Council priorities</a:t>
            </a:r>
            <a:endParaRPr lang="en-US" dirty="0"/>
          </a:p>
        </p:txBody>
      </p:sp>
      <p:pic>
        <p:nvPicPr>
          <p:cNvPr id="6" name="Picture 5">
            <a:extLst>
              <a:ext uri="{FF2B5EF4-FFF2-40B4-BE49-F238E27FC236}">
                <a16:creationId xmlns:a16="http://schemas.microsoft.com/office/drawing/2014/main" id="{9FDE9E2C-71A8-FA37-FDEC-7C92A3FE36F6}"/>
              </a:ext>
            </a:extLst>
          </p:cNvPr>
          <p:cNvPicPr>
            <a:picLocks noChangeAspect="1"/>
          </p:cNvPicPr>
          <p:nvPr/>
        </p:nvPicPr>
        <p:blipFill>
          <a:blip r:embed="rId2"/>
          <a:stretch>
            <a:fillRect/>
          </a:stretch>
        </p:blipFill>
        <p:spPr>
          <a:xfrm>
            <a:off x="5194393" y="0"/>
            <a:ext cx="6994432" cy="6858000"/>
          </a:xfrm>
          <a:prstGeom prst="rect">
            <a:avLst/>
          </a:prstGeom>
        </p:spPr>
      </p:pic>
    </p:spTree>
    <p:extLst>
      <p:ext uri="{BB962C8B-B14F-4D97-AF65-F5344CB8AC3E}">
        <p14:creationId xmlns:p14="http://schemas.microsoft.com/office/powerpoint/2010/main" val="241198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129528B-53D0-D919-288C-E96259DBCDF8}"/>
              </a:ext>
            </a:extLst>
          </p:cNvPr>
          <p:cNvSpPr txBox="1"/>
          <p:nvPr/>
        </p:nvSpPr>
        <p:spPr>
          <a:xfrm>
            <a:off x="1528387" y="5486400"/>
            <a:ext cx="10107005" cy="923330"/>
          </a:xfrm>
          <a:prstGeom prst="rect">
            <a:avLst/>
          </a:prstGeom>
          <a:noFill/>
        </p:spPr>
        <p:txBody>
          <a:bodyPr wrap="square" rtlCol="0">
            <a:spAutoFit/>
          </a:bodyPr>
          <a:lstStyle/>
          <a:p>
            <a:r>
              <a:rPr lang="en-US" dirty="0"/>
              <a:t>The above red line running through the Bureau of Labor Statistics Consumer Price Index represents  a 3.5% level of inflation.  While inflation has come down from a high of 9.1% in June of 2022 to 2.7% in June of 2025.</a:t>
            </a:r>
          </a:p>
        </p:txBody>
      </p:sp>
      <p:pic>
        <p:nvPicPr>
          <p:cNvPr id="7" name="Picture 6">
            <a:extLst>
              <a:ext uri="{FF2B5EF4-FFF2-40B4-BE49-F238E27FC236}">
                <a16:creationId xmlns:a16="http://schemas.microsoft.com/office/drawing/2014/main" id="{B30A6ADA-8506-1462-DC9F-0381D9708CD0}"/>
              </a:ext>
            </a:extLst>
          </p:cNvPr>
          <p:cNvPicPr>
            <a:picLocks noChangeAspect="1"/>
          </p:cNvPicPr>
          <p:nvPr/>
        </p:nvPicPr>
        <p:blipFill>
          <a:blip r:embed="rId2"/>
          <a:stretch>
            <a:fillRect/>
          </a:stretch>
        </p:blipFill>
        <p:spPr>
          <a:xfrm>
            <a:off x="2086576" y="461637"/>
            <a:ext cx="9113236" cy="5024763"/>
          </a:xfrm>
          <a:prstGeom prst="rect">
            <a:avLst/>
          </a:prstGeom>
        </p:spPr>
      </p:pic>
    </p:spTree>
    <p:extLst>
      <p:ext uri="{BB962C8B-B14F-4D97-AF65-F5344CB8AC3E}">
        <p14:creationId xmlns:p14="http://schemas.microsoft.com/office/powerpoint/2010/main" val="316316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DD8DC-FFE5-6E4A-AD57-F9213CD6F6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D5D262-ED23-48EB-A4CA-F8E1CDE35793}"/>
              </a:ext>
            </a:extLst>
          </p:cNvPr>
          <p:cNvSpPr>
            <a:spLocks noGrp="1"/>
          </p:cNvSpPr>
          <p:nvPr>
            <p:ph type="title"/>
          </p:nvPr>
        </p:nvSpPr>
        <p:spPr/>
        <p:txBody>
          <a:bodyPr/>
          <a:lstStyle/>
          <a:p>
            <a:pPr algn="ctr"/>
            <a:r>
              <a:rPr lang="en-US" dirty="0"/>
              <a:t>Status of Presentation</a:t>
            </a:r>
            <a:br>
              <a:rPr lang="en-US" dirty="0"/>
            </a:br>
            <a:r>
              <a:rPr lang="en-US" dirty="0"/>
              <a:t> 2025-2026 Preliminary Budget</a:t>
            </a:r>
          </a:p>
        </p:txBody>
      </p:sp>
      <p:sp>
        <p:nvSpPr>
          <p:cNvPr id="14" name="Content Placeholder 13">
            <a:extLst>
              <a:ext uri="{FF2B5EF4-FFF2-40B4-BE49-F238E27FC236}">
                <a16:creationId xmlns:a16="http://schemas.microsoft.com/office/drawing/2014/main" id="{B6ECFFDC-1CD9-3F7F-E2FF-C75A97DDE079}"/>
              </a:ext>
            </a:extLst>
          </p:cNvPr>
          <p:cNvSpPr>
            <a:spLocks noGrp="1"/>
          </p:cNvSpPr>
          <p:nvPr>
            <p:ph idx="1"/>
          </p:nvPr>
        </p:nvSpPr>
        <p:spPr>
          <a:xfrm>
            <a:off x="1446211" y="1752600"/>
            <a:ext cx="10134601" cy="4495800"/>
          </a:xfrm>
        </p:spPr>
        <p:txBody>
          <a:bodyPr>
            <a:noAutofit/>
          </a:bodyPr>
          <a:lstStyle/>
          <a:p>
            <a:r>
              <a:rPr lang="en-US" sz="2000" dirty="0"/>
              <a:t>Presentation utilizes Certified Appraisal Tax Roll data for 2025</a:t>
            </a:r>
          </a:p>
          <a:p>
            <a:r>
              <a:rPr lang="en-US" sz="2000" dirty="0"/>
              <a:t>Freeze Adjusted Taxable Certified Appraisal Rolls were $45M less than Preliminary Appraisal Rolls due mostly to Hotel/Motel protests</a:t>
            </a:r>
          </a:p>
          <a:p>
            <a:r>
              <a:rPr lang="en-US" sz="2000" dirty="0"/>
              <a:t>Next slide reflects 2025 Certified values from the Chief Appraiser and estimated tax rate calculations</a:t>
            </a:r>
          </a:p>
          <a:p>
            <a:pPr marL="0" indent="0">
              <a:buNone/>
            </a:pPr>
            <a:endParaRPr lang="en-US" sz="2000" dirty="0"/>
          </a:p>
          <a:p>
            <a:pPr marL="0" indent="0">
              <a:buNone/>
            </a:pPr>
            <a:r>
              <a:rPr lang="en-US" dirty="0"/>
              <a:t>			</a:t>
            </a:r>
            <a:r>
              <a:rPr lang="en-US" u="sng" dirty="0"/>
              <a:t>these numbers will change</a:t>
            </a:r>
          </a:p>
          <a:p>
            <a:pPr marL="0" indent="0">
              <a:buNone/>
            </a:pPr>
            <a:endParaRPr lang="en-US" u="sng" dirty="0"/>
          </a:p>
          <a:p>
            <a:pPr marL="0" indent="0">
              <a:buNone/>
            </a:pPr>
            <a:r>
              <a:rPr lang="en-US" dirty="0"/>
              <a:t>	The Tax Assessor Collector Calculates Tax Final Tax Rates and 	collections rate</a:t>
            </a:r>
          </a:p>
          <a:p>
            <a:pPr marL="0" indent="0">
              <a:buNone/>
            </a:pPr>
            <a:r>
              <a:rPr lang="en-US" dirty="0"/>
              <a:t>	</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6B863CA-9B8F-B6B1-5202-528F844E271B}"/>
                  </a:ext>
                </a:extLst>
              </p14:cNvPr>
              <p14:cNvContentPartPr/>
              <p14:nvPr/>
            </p14:nvContentPartPr>
            <p14:xfrm>
              <a:off x="4173263" y="3023505"/>
              <a:ext cx="360" cy="360"/>
            </p14:xfrm>
          </p:contentPart>
        </mc:Choice>
        <mc:Fallback xmlns="">
          <p:pic>
            <p:nvPicPr>
              <p:cNvPr id="2" name="Ink 1">
                <a:extLst>
                  <a:ext uri="{FF2B5EF4-FFF2-40B4-BE49-F238E27FC236}">
                    <a16:creationId xmlns:a16="http://schemas.microsoft.com/office/drawing/2014/main" id="{E6B863CA-9B8F-B6B1-5202-528F844E271B}"/>
                  </a:ext>
                </a:extLst>
              </p:cNvPr>
              <p:cNvPicPr/>
              <p:nvPr/>
            </p:nvPicPr>
            <p:blipFill>
              <a:blip r:embed="rId3"/>
              <a:stretch>
                <a:fillRect/>
              </a:stretch>
            </p:blipFill>
            <p:spPr>
              <a:xfrm>
                <a:off x="4167143" y="3017385"/>
                <a:ext cx="12600" cy="12600"/>
              </a:xfrm>
              <a:prstGeom prst="rect">
                <a:avLst/>
              </a:prstGeom>
            </p:spPr>
          </p:pic>
        </mc:Fallback>
      </mc:AlternateContent>
    </p:spTree>
    <p:extLst>
      <p:ext uri="{BB962C8B-B14F-4D97-AF65-F5344CB8AC3E}">
        <p14:creationId xmlns:p14="http://schemas.microsoft.com/office/powerpoint/2010/main" val="197086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57412-D6DB-CDBD-B003-EA3F155D306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C78AAE2-32F1-39B0-D1BA-03F980848ABD}"/>
              </a:ext>
            </a:extLst>
          </p:cNvPr>
          <p:cNvPicPr>
            <a:picLocks noChangeAspect="1"/>
          </p:cNvPicPr>
          <p:nvPr/>
        </p:nvPicPr>
        <p:blipFill>
          <a:blip r:embed="rId2"/>
          <a:stretch>
            <a:fillRect/>
          </a:stretch>
        </p:blipFill>
        <p:spPr>
          <a:xfrm>
            <a:off x="3823806" y="0"/>
            <a:ext cx="4541212" cy="6858000"/>
          </a:xfrm>
          <a:prstGeom prst="rect">
            <a:avLst/>
          </a:prstGeom>
        </p:spPr>
      </p:pic>
      <p:sp>
        <p:nvSpPr>
          <p:cNvPr id="7" name="TextBox 6">
            <a:extLst>
              <a:ext uri="{FF2B5EF4-FFF2-40B4-BE49-F238E27FC236}">
                <a16:creationId xmlns:a16="http://schemas.microsoft.com/office/drawing/2014/main" id="{1BC9EA95-EBD8-11F9-83FB-4A6A8C35AACC}"/>
              </a:ext>
            </a:extLst>
          </p:cNvPr>
          <p:cNvSpPr txBox="1"/>
          <p:nvPr/>
        </p:nvSpPr>
        <p:spPr>
          <a:xfrm>
            <a:off x="8990012" y="381000"/>
            <a:ext cx="2819400" cy="1200329"/>
          </a:xfrm>
          <a:prstGeom prst="rect">
            <a:avLst/>
          </a:prstGeom>
          <a:noFill/>
        </p:spPr>
        <p:txBody>
          <a:bodyPr wrap="square" rtlCol="0">
            <a:spAutoFit/>
          </a:bodyPr>
          <a:lstStyle/>
          <a:p>
            <a:r>
              <a:rPr lang="en-US" dirty="0"/>
              <a:t>Due to excess collections this year, debt requirements were reduced $113k to $5.5M.</a:t>
            </a:r>
          </a:p>
        </p:txBody>
      </p:sp>
      <p:sp>
        <p:nvSpPr>
          <p:cNvPr id="8" name="TextBox 7">
            <a:extLst>
              <a:ext uri="{FF2B5EF4-FFF2-40B4-BE49-F238E27FC236}">
                <a16:creationId xmlns:a16="http://schemas.microsoft.com/office/drawing/2014/main" id="{5924D93D-BB08-22A6-8BDF-D6CB04E2CCA9}"/>
              </a:ext>
            </a:extLst>
          </p:cNvPr>
          <p:cNvSpPr txBox="1"/>
          <p:nvPr/>
        </p:nvSpPr>
        <p:spPr>
          <a:xfrm>
            <a:off x="9142412" y="2286000"/>
            <a:ext cx="2362200" cy="1200329"/>
          </a:xfrm>
          <a:prstGeom prst="rect">
            <a:avLst/>
          </a:prstGeom>
          <a:noFill/>
        </p:spPr>
        <p:txBody>
          <a:bodyPr wrap="square" rtlCol="0">
            <a:spAutoFit/>
          </a:bodyPr>
          <a:lstStyle/>
          <a:p>
            <a:r>
              <a:rPr lang="en-US" dirty="0"/>
              <a:t>Tax-Assessor will use 104% as collections rate for Voter Approved Rate</a:t>
            </a:r>
          </a:p>
        </p:txBody>
      </p:sp>
      <p:sp>
        <p:nvSpPr>
          <p:cNvPr id="2" name="Oval 1">
            <a:extLst>
              <a:ext uri="{FF2B5EF4-FFF2-40B4-BE49-F238E27FC236}">
                <a16:creationId xmlns:a16="http://schemas.microsoft.com/office/drawing/2014/main" id="{F065A90F-735D-BF70-FF74-1A281C65D999}"/>
              </a:ext>
            </a:extLst>
          </p:cNvPr>
          <p:cNvSpPr/>
          <p:nvPr/>
        </p:nvSpPr>
        <p:spPr>
          <a:xfrm>
            <a:off x="3823806" y="4876800"/>
            <a:ext cx="1661006" cy="76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1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E644-07B5-BC05-96AC-9B2D2139D53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B8DD8DE-2773-01FE-BE7A-77AADDCA5FEC}"/>
              </a:ext>
            </a:extLst>
          </p:cNvPr>
          <p:cNvSpPr>
            <a:spLocks noGrp="1"/>
          </p:cNvSpPr>
          <p:nvPr>
            <p:ph type="title"/>
          </p:nvPr>
        </p:nvSpPr>
        <p:spPr>
          <a:xfrm>
            <a:off x="1522413" y="381000"/>
            <a:ext cx="9829799" cy="1219200"/>
          </a:xfrm>
        </p:spPr>
        <p:txBody>
          <a:bodyPr anchor="b">
            <a:normAutofit/>
          </a:bodyPr>
          <a:lstStyle/>
          <a:p>
            <a:r>
              <a:rPr lang="en-US" dirty="0"/>
              <a:t>Preliminary</a:t>
            </a:r>
            <a:br>
              <a:rPr lang="en-US" dirty="0"/>
            </a:br>
            <a:r>
              <a:rPr lang="en-US" dirty="0"/>
              <a:t> 2025-2026 Budget</a:t>
            </a:r>
            <a:endParaRPr lang="en-US"/>
          </a:p>
        </p:txBody>
      </p:sp>
      <p:pic>
        <p:nvPicPr>
          <p:cNvPr id="3" name="Content Placeholder 2">
            <a:extLst>
              <a:ext uri="{FF2B5EF4-FFF2-40B4-BE49-F238E27FC236}">
                <a16:creationId xmlns:a16="http://schemas.microsoft.com/office/drawing/2014/main" id="{5F2E3F12-80AB-F40D-1CF7-8B1B16FA9EF8}"/>
              </a:ext>
            </a:extLst>
          </p:cNvPr>
          <p:cNvPicPr>
            <a:picLocks noGrp="1" noChangeAspect="1"/>
          </p:cNvPicPr>
          <p:nvPr>
            <p:ph idx="1"/>
          </p:nvPr>
        </p:nvPicPr>
        <p:blipFill>
          <a:blip r:embed="rId2"/>
          <a:stretch>
            <a:fillRect/>
          </a:stretch>
        </p:blipFill>
        <p:spPr>
          <a:xfrm>
            <a:off x="2514577" y="1893126"/>
            <a:ext cx="7085035" cy="4888674"/>
          </a:xfrm>
          <a:noFill/>
        </p:spPr>
      </p:pic>
    </p:spTree>
    <p:extLst>
      <p:ext uri="{BB962C8B-B14F-4D97-AF65-F5344CB8AC3E}">
        <p14:creationId xmlns:p14="http://schemas.microsoft.com/office/powerpoint/2010/main" val="28048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21C4-E54A-3ABB-5841-ACA2412148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AF50CD2-B21A-DA98-FE63-CA16CFD67C27}"/>
              </a:ext>
            </a:extLst>
          </p:cNvPr>
          <p:cNvPicPr>
            <a:picLocks noChangeAspect="1"/>
          </p:cNvPicPr>
          <p:nvPr/>
        </p:nvPicPr>
        <p:blipFill>
          <a:blip r:embed="rId2"/>
          <a:stretch>
            <a:fillRect/>
          </a:stretch>
        </p:blipFill>
        <p:spPr>
          <a:xfrm>
            <a:off x="3498221" y="0"/>
            <a:ext cx="5192382" cy="6858000"/>
          </a:xfrm>
          <a:prstGeom prst="rect">
            <a:avLst/>
          </a:prstGeom>
        </p:spPr>
      </p:pic>
    </p:spTree>
    <p:extLst>
      <p:ext uri="{BB962C8B-B14F-4D97-AF65-F5344CB8AC3E}">
        <p14:creationId xmlns:p14="http://schemas.microsoft.com/office/powerpoint/2010/main" val="29361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16AF8-463A-2EFA-4802-8F15ADDA781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6A95D20-BEE7-A895-4A43-516AB4B5DE71}"/>
              </a:ext>
            </a:extLst>
          </p:cNvPr>
          <p:cNvPicPr>
            <a:picLocks noChangeAspect="1"/>
          </p:cNvPicPr>
          <p:nvPr/>
        </p:nvPicPr>
        <p:blipFill>
          <a:blip r:embed="rId2"/>
          <a:stretch>
            <a:fillRect/>
          </a:stretch>
        </p:blipFill>
        <p:spPr>
          <a:xfrm>
            <a:off x="3476496" y="0"/>
            <a:ext cx="5235833" cy="6858000"/>
          </a:xfrm>
          <a:prstGeom prst="rect">
            <a:avLst/>
          </a:prstGeom>
        </p:spPr>
      </p:pic>
    </p:spTree>
    <p:extLst>
      <p:ext uri="{BB962C8B-B14F-4D97-AF65-F5344CB8AC3E}">
        <p14:creationId xmlns:p14="http://schemas.microsoft.com/office/powerpoint/2010/main" val="420287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7541D-8579-C37D-DBC3-91F928F3CA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7A4E0F-A0B0-205F-D6D4-4840915BD596}"/>
              </a:ext>
            </a:extLst>
          </p:cNvPr>
          <p:cNvSpPr>
            <a:spLocks noGrp="1"/>
          </p:cNvSpPr>
          <p:nvPr>
            <p:ph type="title"/>
          </p:nvPr>
        </p:nvSpPr>
        <p:spPr/>
        <p:txBody>
          <a:bodyPr/>
          <a:lstStyle/>
          <a:p>
            <a:pPr algn="ctr"/>
            <a:r>
              <a:rPr lang="en-US" dirty="0"/>
              <a:t>Preliminary Budget Workshop</a:t>
            </a:r>
            <a:br>
              <a:rPr lang="en-US" dirty="0"/>
            </a:br>
            <a:r>
              <a:rPr lang="en-US" dirty="0"/>
              <a:t> 2025-2026</a:t>
            </a:r>
          </a:p>
        </p:txBody>
      </p:sp>
      <p:sp>
        <p:nvSpPr>
          <p:cNvPr id="14" name="Content Placeholder 13">
            <a:extLst>
              <a:ext uri="{FF2B5EF4-FFF2-40B4-BE49-F238E27FC236}">
                <a16:creationId xmlns:a16="http://schemas.microsoft.com/office/drawing/2014/main" id="{EDC94165-FA44-85F3-B648-CB99595294C4}"/>
              </a:ext>
            </a:extLst>
          </p:cNvPr>
          <p:cNvSpPr>
            <a:spLocks noGrp="1"/>
          </p:cNvSpPr>
          <p:nvPr>
            <p:ph idx="1"/>
          </p:nvPr>
        </p:nvSpPr>
        <p:spPr>
          <a:xfrm>
            <a:off x="1446211" y="1828800"/>
            <a:ext cx="10287001" cy="4495800"/>
          </a:xfrm>
        </p:spPr>
        <p:txBody>
          <a:bodyPr>
            <a:noAutofit/>
          </a:bodyPr>
          <a:lstStyle/>
          <a:p>
            <a:pPr marL="0" indent="0">
              <a:buNone/>
            </a:pPr>
            <a:r>
              <a:rPr lang="en-US" sz="2000" b="1" dirty="0"/>
              <a:t>City’s Mission Statement:  </a:t>
            </a:r>
            <a:r>
              <a:rPr lang="en-US" sz="2000" dirty="0"/>
              <a:t>Our mission is to build a thriving community with a focus on growth, health, safety, and fiscal responsibility.  We are committed to effective leadership and creating a vibrant sustainable City that preserves the charm of the Texas Coast, while ensuring a high quality of life, now and for generations to come.</a:t>
            </a:r>
          </a:p>
          <a:p>
            <a:pPr marL="0" indent="0">
              <a:buNone/>
            </a:pPr>
            <a:r>
              <a:rPr lang="en-US" sz="2000" dirty="0"/>
              <a:t>City of Rockport was chartered by the Texas Legislature:  August 18, 1870</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18947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0C736-772E-DB45-EFC9-364C176C504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8B335B-89F3-11AE-C941-9D266579A78C}"/>
              </a:ext>
            </a:extLst>
          </p:cNvPr>
          <p:cNvPicPr>
            <a:picLocks noChangeAspect="1"/>
          </p:cNvPicPr>
          <p:nvPr/>
        </p:nvPicPr>
        <p:blipFill>
          <a:blip r:embed="rId2"/>
          <a:stretch>
            <a:fillRect/>
          </a:stretch>
        </p:blipFill>
        <p:spPr>
          <a:xfrm>
            <a:off x="3477353" y="0"/>
            <a:ext cx="5234118" cy="6858000"/>
          </a:xfrm>
          <a:prstGeom prst="rect">
            <a:avLst/>
          </a:prstGeom>
        </p:spPr>
      </p:pic>
    </p:spTree>
    <p:extLst>
      <p:ext uri="{BB962C8B-B14F-4D97-AF65-F5344CB8AC3E}">
        <p14:creationId xmlns:p14="http://schemas.microsoft.com/office/powerpoint/2010/main" val="99381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E9A1A-BABC-C96F-A1F3-D6A4C89296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56A63ED-A4A9-D92C-422C-10B864DC1427}"/>
              </a:ext>
            </a:extLst>
          </p:cNvPr>
          <p:cNvPicPr>
            <a:picLocks noChangeAspect="1"/>
          </p:cNvPicPr>
          <p:nvPr/>
        </p:nvPicPr>
        <p:blipFill>
          <a:blip r:embed="rId2"/>
          <a:stretch>
            <a:fillRect/>
          </a:stretch>
        </p:blipFill>
        <p:spPr>
          <a:xfrm>
            <a:off x="3446382" y="0"/>
            <a:ext cx="5296061" cy="6858000"/>
          </a:xfrm>
          <a:prstGeom prst="rect">
            <a:avLst/>
          </a:prstGeom>
        </p:spPr>
      </p:pic>
    </p:spTree>
    <p:extLst>
      <p:ext uri="{BB962C8B-B14F-4D97-AF65-F5344CB8AC3E}">
        <p14:creationId xmlns:p14="http://schemas.microsoft.com/office/powerpoint/2010/main" val="25233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7BECB-D03D-95C9-B2CA-41B57839166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A8A53A3-7820-3493-E188-5A6E721C7B8A}"/>
              </a:ext>
            </a:extLst>
          </p:cNvPr>
          <p:cNvPicPr>
            <a:picLocks noChangeAspect="1"/>
          </p:cNvPicPr>
          <p:nvPr/>
        </p:nvPicPr>
        <p:blipFill>
          <a:blip r:embed="rId2"/>
          <a:stretch>
            <a:fillRect/>
          </a:stretch>
        </p:blipFill>
        <p:spPr>
          <a:xfrm>
            <a:off x="3472875" y="0"/>
            <a:ext cx="5243075" cy="6858000"/>
          </a:xfrm>
          <a:prstGeom prst="rect">
            <a:avLst/>
          </a:prstGeom>
        </p:spPr>
      </p:pic>
    </p:spTree>
    <p:extLst>
      <p:ext uri="{BB962C8B-B14F-4D97-AF65-F5344CB8AC3E}">
        <p14:creationId xmlns:p14="http://schemas.microsoft.com/office/powerpoint/2010/main" val="331767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D133A-DD1A-37B5-55C1-327026A5CB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D22B39-E6C2-B308-516D-1697FDE5F6F8}"/>
              </a:ext>
            </a:extLst>
          </p:cNvPr>
          <p:cNvPicPr>
            <a:picLocks noChangeAspect="1"/>
          </p:cNvPicPr>
          <p:nvPr/>
        </p:nvPicPr>
        <p:blipFill>
          <a:blip r:embed="rId2"/>
          <a:stretch>
            <a:fillRect/>
          </a:stretch>
        </p:blipFill>
        <p:spPr>
          <a:xfrm>
            <a:off x="3517248" y="0"/>
            <a:ext cx="5154328" cy="6858000"/>
          </a:xfrm>
          <a:prstGeom prst="rect">
            <a:avLst/>
          </a:prstGeom>
        </p:spPr>
      </p:pic>
    </p:spTree>
    <p:extLst>
      <p:ext uri="{BB962C8B-B14F-4D97-AF65-F5344CB8AC3E}">
        <p14:creationId xmlns:p14="http://schemas.microsoft.com/office/powerpoint/2010/main" val="31401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FF4BB-5B99-4DC6-3BFC-075D47D59E0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385539-C271-ECFF-2EFB-BEFAD94EB6C6}"/>
              </a:ext>
            </a:extLst>
          </p:cNvPr>
          <p:cNvPicPr>
            <a:picLocks noChangeAspect="1"/>
          </p:cNvPicPr>
          <p:nvPr/>
        </p:nvPicPr>
        <p:blipFill>
          <a:blip r:embed="rId2"/>
          <a:stretch>
            <a:fillRect/>
          </a:stretch>
        </p:blipFill>
        <p:spPr>
          <a:xfrm>
            <a:off x="3484603" y="0"/>
            <a:ext cx="5219619" cy="6858000"/>
          </a:xfrm>
          <a:prstGeom prst="rect">
            <a:avLst/>
          </a:prstGeom>
        </p:spPr>
      </p:pic>
    </p:spTree>
    <p:extLst>
      <p:ext uri="{BB962C8B-B14F-4D97-AF65-F5344CB8AC3E}">
        <p14:creationId xmlns:p14="http://schemas.microsoft.com/office/powerpoint/2010/main" val="227439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EE3A1-2A11-5664-A723-995B2D9E624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B21E9E-22C4-7983-E00C-8B5E5A26A88B}"/>
              </a:ext>
            </a:extLst>
          </p:cNvPr>
          <p:cNvPicPr>
            <a:picLocks noChangeAspect="1"/>
          </p:cNvPicPr>
          <p:nvPr/>
        </p:nvPicPr>
        <p:blipFill>
          <a:blip r:embed="rId2"/>
          <a:stretch>
            <a:fillRect/>
          </a:stretch>
        </p:blipFill>
        <p:spPr>
          <a:xfrm>
            <a:off x="3497127" y="0"/>
            <a:ext cx="5194570" cy="6858000"/>
          </a:xfrm>
          <a:prstGeom prst="rect">
            <a:avLst/>
          </a:prstGeom>
        </p:spPr>
      </p:pic>
    </p:spTree>
    <p:extLst>
      <p:ext uri="{BB962C8B-B14F-4D97-AF65-F5344CB8AC3E}">
        <p14:creationId xmlns:p14="http://schemas.microsoft.com/office/powerpoint/2010/main" val="148183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8D86B-FC54-0F33-9510-A84A8D43588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C15FD33-7E94-426D-616B-019F90E2B70B}"/>
              </a:ext>
            </a:extLst>
          </p:cNvPr>
          <p:cNvPicPr>
            <a:picLocks noChangeAspect="1"/>
          </p:cNvPicPr>
          <p:nvPr/>
        </p:nvPicPr>
        <p:blipFill>
          <a:blip r:embed="rId2"/>
          <a:stretch>
            <a:fillRect/>
          </a:stretch>
        </p:blipFill>
        <p:spPr>
          <a:xfrm>
            <a:off x="3473521" y="0"/>
            <a:ext cx="5241783" cy="6858000"/>
          </a:xfrm>
          <a:prstGeom prst="rect">
            <a:avLst/>
          </a:prstGeom>
        </p:spPr>
      </p:pic>
    </p:spTree>
    <p:extLst>
      <p:ext uri="{BB962C8B-B14F-4D97-AF65-F5344CB8AC3E}">
        <p14:creationId xmlns:p14="http://schemas.microsoft.com/office/powerpoint/2010/main" val="228844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4821E-3033-C1A1-6581-732FBB73DCD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B58248-AB14-EF11-3FD1-5FF7525690CB}"/>
              </a:ext>
            </a:extLst>
          </p:cNvPr>
          <p:cNvPicPr>
            <a:picLocks noChangeAspect="1"/>
          </p:cNvPicPr>
          <p:nvPr/>
        </p:nvPicPr>
        <p:blipFill>
          <a:blip r:embed="rId2"/>
          <a:stretch>
            <a:fillRect/>
          </a:stretch>
        </p:blipFill>
        <p:spPr>
          <a:xfrm>
            <a:off x="3498117" y="0"/>
            <a:ext cx="5192590" cy="6858000"/>
          </a:xfrm>
          <a:prstGeom prst="rect">
            <a:avLst/>
          </a:prstGeom>
        </p:spPr>
      </p:pic>
    </p:spTree>
    <p:extLst>
      <p:ext uri="{BB962C8B-B14F-4D97-AF65-F5344CB8AC3E}">
        <p14:creationId xmlns:p14="http://schemas.microsoft.com/office/powerpoint/2010/main" val="237954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1EC59-BA25-8338-D55A-89C46CE2CDD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6D7533A-E8E7-F3AF-186F-DDD7F35EC985}"/>
              </a:ext>
            </a:extLst>
          </p:cNvPr>
          <p:cNvPicPr>
            <a:picLocks noChangeAspect="1"/>
          </p:cNvPicPr>
          <p:nvPr/>
        </p:nvPicPr>
        <p:blipFill>
          <a:blip r:embed="rId2"/>
          <a:stretch>
            <a:fillRect/>
          </a:stretch>
        </p:blipFill>
        <p:spPr>
          <a:xfrm>
            <a:off x="1047947" y="24124"/>
            <a:ext cx="11140877" cy="6833876"/>
          </a:xfrm>
          <a:prstGeom prst="rect">
            <a:avLst/>
          </a:prstGeom>
        </p:spPr>
      </p:pic>
      <p:sp>
        <p:nvSpPr>
          <p:cNvPr id="8" name="Oval 7">
            <a:extLst>
              <a:ext uri="{FF2B5EF4-FFF2-40B4-BE49-F238E27FC236}">
                <a16:creationId xmlns:a16="http://schemas.microsoft.com/office/drawing/2014/main" id="{D2647DC6-1694-5EA7-4B56-F215BB1D887C}"/>
              </a:ext>
            </a:extLst>
          </p:cNvPr>
          <p:cNvSpPr/>
          <p:nvPr/>
        </p:nvSpPr>
        <p:spPr>
          <a:xfrm>
            <a:off x="9218612" y="6629400"/>
            <a:ext cx="1066800" cy="228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16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27967-6B43-4B33-64AF-8FEB1164C7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BA185CA-6570-D420-643C-2F0F9EB1C40B}"/>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7B4E6D94-D594-85E4-26AC-505D85DAEA41}"/>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A30C1FBA-7D63-61A7-78BF-1966927055AE}"/>
              </a:ext>
            </a:extLst>
          </p:cNvPr>
          <p:cNvPicPr>
            <a:picLocks noChangeAspect="1"/>
          </p:cNvPicPr>
          <p:nvPr/>
        </p:nvPicPr>
        <p:blipFill>
          <a:blip r:embed="rId2"/>
          <a:stretch>
            <a:fillRect/>
          </a:stretch>
        </p:blipFill>
        <p:spPr>
          <a:xfrm>
            <a:off x="2701694" y="2654741"/>
            <a:ext cx="6785436" cy="1548518"/>
          </a:xfrm>
          <a:prstGeom prst="rect">
            <a:avLst/>
          </a:prstGeom>
        </p:spPr>
      </p:pic>
    </p:spTree>
    <p:extLst>
      <p:ext uri="{BB962C8B-B14F-4D97-AF65-F5344CB8AC3E}">
        <p14:creationId xmlns:p14="http://schemas.microsoft.com/office/powerpoint/2010/main" val="116009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972FB-548D-7F9C-D5CB-113FC2E352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D8ABF4A-0026-1E56-4900-FA1B005A0D60}"/>
              </a:ext>
            </a:extLst>
          </p:cNvPr>
          <p:cNvSpPr>
            <a:spLocks noGrp="1"/>
          </p:cNvSpPr>
          <p:nvPr>
            <p:ph type="title"/>
          </p:nvPr>
        </p:nvSpPr>
        <p:spPr/>
        <p:txBody>
          <a:bodyPr/>
          <a:lstStyle/>
          <a:p>
            <a:pPr algn="ctr"/>
            <a:r>
              <a:rPr lang="en-US" dirty="0"/>
              <a:t>Preliminary Budget Workshop</a:t>
            </a:r>
            <a:br>
              <a:rPr lang="en-US" dirty="0"/>
            </a:br>
            <a:r>
              <a:rPr lang="en-US" dirty="0"/>
              <a:t> 2025-2026</a:t>
            </a:r>
          </a:p>
        </p:txBody>
      </p:sp>
      <p:sp>
        <p:nvSpPr>
          <p:cNvPr id="14" name="Content Placeholder 13">
            <a:extLst>
              <a:ext uri="{FF2B5EF4-FFF2-40B4-BE49-F238E27FC236}">
                <a16:creationId xmlns:a16="http://schemas.microsoft.com/office/drawing/2014/main" id="{AB5CBDAE-B4AF-7C76-2E80-DB9FA02CF751}"/>
              </a:ext>
            </a:extLst>
          </p:cNvPr>
          <p:cNvSpPr>
            <a:spLocks noGrp="1"/>
          </p:cNvSpPr>
          <p:nvPr>
            <p:ph idx="1"/>
          </p:nvPr>
        </p:nvSpPr>
        <p:spPr>
          <a:xfrm>
            <a:off x="1446211" y="1828800"/>
            <a:ext cx="6248401" cy="4495800"/>
          </a:xfrm>
        </p:spPr>
        <p:txBody>
          <a:bodyPr>
            <a:noAutofit/>
          </a:bodyPr>
          <a:lstStyle/>
          <a:p>
            <a:pPr marL="0" indent="0">
              <a:buNone/>
            </a:pPr>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AD3E085F-404D-1146-3B8B-F31DDFC81895}"/>
              </a:ext>
            </a:extLst>
          </p:cNvPr>
          <p:cNvPicPr>
            <a:picLocks noChangeAspect="1"/>
          </p:cNvPicPr>
          <p:nvPr/>
        </p:nvPicPr>
        <p:blipFill>
          <a:blip r:embed="rId2"/>
          <a:stretch>
            <a:fillRect/>
          </a:stretch>
        </p:blipFill>
        <p:spPr>
          <a:xfrm>
            <a:off x="1369744" y="1767185"/>
            <a:ext cx="4343400" cy="3796287"/>
          </a:xfrm>
          <a:prstGeom prst="rect">
            <a:avLst/>
          </a:prstGeom>
        </p:spPr>
      </p:pic>
      <p:sp>
        <p:nvSpPr>
          <p:cNvPr id="4" name="TextBox 3">
            <a:extLst>
              <a:ext uri="{FF2B5EF4-FFF2-40B4-BE49-F238E27FC236}">
                <a16:creationId xmlns:a16="http://schemas.microsoft.com/office/drawing/2014/main" id="{9ED9A663-E7D3-F8B0-6680-82E503467807}"/>
              </a:ext>
            </a:extLst>
          </p:cNvPr>
          <p:cNvSpPr txBox="1"/>
          <p:nvPr/>
        </p:nvSpPr>
        <p:spPr>
          <a:xfrm>
            <a:off x="1674812" y="5401270"/>
            <a:ext cx="4038332" cy="1477328"/>
          </a:xfrm>
          <a:prstGeom prst="rect">
            <a:avLst/>
          </a:prstGeom>
          <a:noFill/>
        </p:spPr>
        <p:txBody>
          <a:bodyPr wrap="square" rtlCol="0">
            <a:spAutoFit/>
          </a:bodyPr>
          <a:lstStyle/>
          <a:p>
            <a:r>
              <a:rPr lang="en-US" dirty="0"/>
              <a:t>Using National and State percentages as a benchmarks, the Rockport population is fairly well-educated – probably in large part due to age as seen on next slide.</a:t>
            </a:r>
          </a:p>
        </p:txBody>
      </p:sp>
      <p:pic>
        <p:nvPicPr>
          <p:cNvPr id="7" name="Picture 6">
            <a:extLst>
              <a:ext uri="{FF2B5EF4-FFF2-40B4-BE49-F238E27FC236}">
                <a16:creationId xmlns:a16="http://schemas.microsoft.com/office/drawing/2014/main" id="{1DF6ABCA-14D7-CDE0-F64D-C41DC82863B8}"/>
              </a:ext>
            </a:extLst>
          </p:cNvPr>
          <p:cNvPicPr>
            <a:picLocks noChangeAspect="1"/>
          </p:cNvPicPr>
          <p:nvPr/>
        </p:nvPicPr>
        <p:blipFill>
          <a:blip r:embed="rId3"/>
          <a:stretch>
            <a:fillRect/>
          </a:stretch>
        </p:blipFill>
        <p:spPr>
          <a:xfrm>
            <a:off x="6318607" y="1972147"/>
            <a:ext cx="4162885" cy="3582272"/>
          </a:xfrm>
          <a:prstGeom prst="rect">
            <a:avLst/>
          </a:prstGeom>
        </p:spPr>
      </p:pic>
    </p:spTree>
    <p:extLst>
      <p:ext uri="{BB962C8B-B14F-4D97-AF65-F5344CB8AC3E}">
        <p14:creationId xmlns:p14="http://schemas.microsoft.com/office/powerpoint/2010/main" val="340581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32E30-0801-D49C-9265-715DE6768B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96FCEF-1BF4-F940-308F-2F1A0DAE7293}"/>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AD93AED5-99ED-D0E5-6C6C-7758E0DB8330}"/>
              </a:ext>
            </a:extLst>
          </p:cNvPr>
          <p:cNvSpPr>
            <a:spLocks noGrp="1"/>
          </p:cNvSpPr>
          <p:nvPr>
            <p:ph idx="1"/>
          </p:nvPr>
        </p:nvSpPr>
        <p:spPr>
          <a:xfrm>
            <a:off x="1446211" y="1828800"/>
            <a:ext cx="10134601" cy="4495800"/>
          </a:xfrm>
        </p:spPr>
        <p:txBody>
          <a:bodyPr>
            <a:noAutofit/>
          </a:bodyPr>
          <a:lstStyle/>
          <a:p>
            <a:r>
              <a:rPr lang="en-US" sz="2000" dirty="0"/>
              <a:t>Overall revenue increase of $57k (M&amp;O), and $1,356 (I&amp;S)</a:t>
            </a:r>
          </a:p>
          <a:p>
            <a:r>
              <a:rPr lang="en-US" sz="2000" dirty="0"/>
              <a:t>About 13.2% more revenue than last year</a:t>
            </a:r>
          </a:p>
          <a:p>
            <a:r>
              <a:rPr lang="en-US" sz="2000" dirty="0"/>
              <a:t>Collection percentage assumption 104%</a:t>
            </a:r>
          </a:p>
          <a:p>
            <a:endParaRPr lang="en-US" sz="2000" dirty="0"/>
          </a:p>
          <a:p>
            <a:pPr marL="0" indent="0">
              <a:buNone/>
            </a:pPr>
            <a:r>
              <a:rPr lang="en-US" sz="2000" dirty="0"/>
              <a:t>So marginally speaking the preliminary marginal tax increase of $265.05 divided by marginal tax value increase on average home of $27,767:</a:t>
            </a:r>
          </a:p>
          <a:p>
            <a:pPr marL="0" indent="0">
              <a:buNone/>
            </a:pPr>
            <a:r>
              <a:rPr lang="en-US" sz="2000" dirty="0"/>
              <a:t>                                       $265.05/$27,767 = .01 or 1.0% </a:t>
            </a:r>
          </a:p>
          <a:p>
            <a:endParaRPr lang="en-US" sz="2000" dirty="0"/>
          </a:p>
          <a:p>
            <a:pPr marL="0" indent="0">
              <a:buNone/>
            </a:pPr>
            <a:endParaRPr lang="en-US" sz="2000" dirty="0"/>
          </a:p>
        </p:txBody>
      </p:sp>
    </p:spTree>
    <p:extLst>
      <p:ext uri="{BB962C8B-B14F-4D97-AF65-F5344CB8AC3E}">
        <p14:creationId xmlns:p14="http://schemas.microsoft.com/office/powerpoint/2010/main" val="292093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F2AC-4DE0-A5FA-5C12-116BD49B7B1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40F6A2-2307-3459-486C-F43BFE9D916D}"/>
              </a:ext>
            </a:extLst>
          </p:cNvPr>
          <p:cNvSpPr>
            <a:spLocks noGrp="1"/>
          </p:cNvSpPr>
          <p:nvPr>
            <p:ph type="title"/>
          </p:nvPr>
        </p:nvSpPr>
        <p:spPr/>
        <p:txBody>
          <a:bodyPr/>
          <a:lstStyle/>
          <a:p>
            <a:pPr algn="ctr"/>
            <a:r>
              <a:rPr lang="en-US"/>
              <a:t>Preliminary</a:t>
            </a:r>
            <a:br>
              <a:rPr lang="en-US"/>
            </a:br>
            <a:r>
              <a:rPr lang="en-US"/>
              <a:t> 2025-2026 Budget</a:t>
            </a:r>
            <a:endParaRPr lang="en-US" dirty="0"/>
          </a:p>
        </p:txBody>
      </p:sp>
      <p:sp>
        <p:nvSpPr>
          <p:cNvPr id="14" name="Content Placeholder 13">
            <a:extLst>
              <a:ext uri="{FF2B5EF4-FFF2-40B4-BE49-F238E27FC236}">
                <a16:creationId xmlns:a16="http://schemas.microsoft.com/office/drawing/2014/main" id="{E5500A43-CC57-2969-7B8A-62A1FFECF866}"/>
              </a:ext>
            </a:extLst>
          </p:cNvPr>
          <p:cNvSpPr>
            <a:spLocks noGrp="1"/>
          </p:cNvSpPr>
          <p:nvPr>
            <p:ph idx="1"/>
          </p:nvPr>
        </p:nvSpPr>
        <p:spPr/>
        <p:txBody>
          <a:bodyPr>
            <a:normAutofit/>
          </a:bodyPr>
          <a:lstStyle/>
          <a:p>
            <a:pPr marL="0" indent="0">
              <a:buNone/>
            </a:pPr>
            <a:r>
              <a:rPr lang="en-US" dirty="0"/>
              <a:t>General Fund Property Taxes @ $.446530/$100  (52%/48% split) </a:t>
            </a:r>
          </a:p>
          <a:p>
            <a:pPr marL="0" indent="0">
              <a:buNone/>
            </a:pPr>
            <a:r>
              <a:rPr lang="en-US" dirty="0"/>
              <a:t>	- Maintenance &amp; Operations (capped at 3.5% increase per year)</a:t>
            </a:r>
          </a:p>
          <a:p>
            <a:pPr marL="0" indent="0">
              <a:buNone/>
            </a:pPr>
            <a:r>
              <a:rPr lang="en-US" dirty="0"/>
              <a:t>	- Interest &amp; Sinking side (not capped but restricted)</a:t>
            </a:r>
          </a:p>
          <a:p>
            <a:pPr marL="0" indent="0">
              <a:buNone/>
            </a:pPr>
            <a:endParaRPr lang="en-US" dirty="0"/>
          </a:p>
        </p:txBody>
      </p:sp>
      <p:pic>
        <p:nvPicPr>
          <p:cNvPr id="4" name="Picture 3">
            <a:extLst>
              <a:ext uri="{FF2B5EF4-FFF2-40B4-BE49-F238E27FC236}">
                <a16:creationId xmlns:a16="http://schemas.microsoft.com/office/drawing/2014/main" id="{CA2232ED-A5F3-B1B5-32FD-0F329B2AA974}"/>
              </a:ext>
            </a:extLst>
          </p:cNvPr>
          <p:cNvPicPr>
            <a:picLocks noChangeAspect="1"/>
          </p:cNvPicPr>
          <p:nvPr/>
        </p:nvPicPr>
        <p:blipFill>
          <a:blip r:embed="rId2"/>
          <a:stretch>
            <a:fillRect/>
          </a:stretch>
        </p:blipFill>
        <p:spPr>
          <a:xfrm>
            <a:off x="3541623" y="3566627"/>
            <a:ext cx="5524589" cy="3138972"/>
          </a:xfrm>
          <a:prstGeom prst="rect">
            <a:avLst/>
          </a:prstGeom>
        </p:spPr>
      </p:pic>
    </p:spTree>
    <p:extLst>
      <p:ext uri="{BB962C8B-B14F-4D97-AF65-F5344CB8AC3E}">
        <p14:creationId xmlns:p14="http://schemas.microsoft.com/office/powerpoint/2010/main" val="57670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4B968-6A0C-B09B-A9EE-DFB5ACE8F8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4D9A49-257E-F8C5-854E-F01B8F0CEA3E}"/>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9DAA7968-B026-4F57-434B-2324D27EB557}"/>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3BF885B3-A7DD-C4FC-5337-459787BB30B7}"/>
              </a:ext>
            </a:extLst>
          </p:cNvPr>
          <p:cNvPicPr>
            <a:picLocks noChangeAspect="1"/>
          </p:cNvPicPr>
          <p:nvPr/>
        </p:nvPicPr>
        <p:blipFill>
          <a:blip r:embed="rId2"/>
          <a:stretch>
            <a:fillRect/>
          </a:stretch>
        </p:blipFill>
        <p:spPr>
          <a:xfrm>
            <a:off x="7694612" y="1741519"/>
            <a:ext cx="2743200" cy="5100637"/>
          </a:xfrm>
          <a:prstGeom prst="rect">
            <a:avLst/>
          </a:prstGeom>
        </p:spPr>
      </p:pic>
      <p:sp>
        <p:nvSpPr>
          <p:cNvPr id="4" name="TextBox 3">
            <a:extLst>
              <a:ext uri="{FF2B5EF4-FFF2-40B4-BE49-F238E27FC236}">
                <a16:creationId xmlns:a16="http://schemas.microsoft.com/office/drawing/2014/main" id="{930802DC-9A0B-60C8-BED0-37BDDB193528}"/>
              </a:ext>
            </a:extLst>
          </p:cNvPr>
          <p:cNvSpPr txBox="1"/>
          <p:nvPr/>
        </p:nvSpPr>
        <p:spPr>
          <a:xfrm>
            <a:off x="1903412" y="1905000"/>
            <a:ext cx="4876800" cy="2031325"/>
          </a:xfrm>
          <a:prstGeom prst="rect">
            <a:avLst/>
          </a:prstGeom>
          <a:noFill/>
        </p:spPr>
        <p:txBody>
          <a:bodyPr wrap="square" rtlCol="0">
            <a:spAutoFit/>
          </a:bodyPr>
          <a:lstStyle/>
          <a:p>
            <a:r>
              <a:rPr lang="en-US" dirty="0"/>
              <a:t>*Annual Amortization is approximately $500k per year as per 2024 Tax Notes snippet.</a:t>
            </a:r>
          </a:p>
          <a:p>
            <a:endParaRPr lang="en-US" dirty="0"/>
          </a:p>
          <a:p>
            <a:r>
              <a:rPr lang="en-US" dirty="0"/>
              <a:t>*City issued $3,075,000 in tax notes in 2024</a:t>
            </a:r>
          </a:p>
          <a:p>
            <a:endParaRPr lang="en-US" dirty="0"/>
          </a:p>
          <a:p>
            <a:r>
              <a:rPr lang="en-US" dirty="0"/>
              <a:t>*Tax Note was 3.74%</a:t>
            </a:r>
          </a:p>
          <a:p>
            <a:endParaRPr lang="en-US" dirty="0"/>
          </a:p>
        </p:txBody>
      </p:sp>
    </p:spTree>
    <p:extLst>
      <p:ext uri="{BB962C8B-B14F-4D97-AF65-F5344CB8AC3E}">
        <p14:creationId xmlns:p14="http://schemas.microsoft.com/office/powerpoint/2010/main" val="207097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9C52B-A6DC-2137-F861-B8B2FA35B8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C1214CD-9F4B-3617-A48D-C338C1D47351}"/>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28FBC02C-5F27-EF3D-2A9C-08705F8E13A2}"/>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E6955323-47D7-4142-44B2-682F0E81AD12}"/>
              </a:ext>
            </a:extLst>
          </p:cNvPr>
          <p:cNvPicPr>
            <a:picLocks noChangeAspect="1"/>
          </p:cNvPicPr>
          <p:nvPr/>
        </p:nvPicPr>
        <p:blipFill>
          <a:blip r:embed="rId2"/>
          <a:stretch>
            <a:fillRect/>
          </a:stretch>
        </p:blipFill>
        <p:spPr>
          <a:xfrm>
            <a:off x="1539875" y="1802833"/>
            <a:ext cx="10134601" cy="5036117"/>
          </a:xfrm>
          <a:prstGeom prst="rect">
            <a:avLst/>
          </a:prstGeom>
        </p:spPr>
      </p:pic>
      <p:sp>
        <p:nvSpPr>
          <p:cNvPr id="2" name="TextBox 1">
            <a:extLst>
              <a:ext uri="{FF2B5EF4-FFF2-40B4-BE49-F238E27FC236}">
                <a16:creationId xmlns:a16="http://schemas.microsoft.com/office/drawing/2014/main" id="{15166849-D0D7-46A2-8E98-2892E7ED7566}"/>
              </a:ext>
            </a:extLst>
          </p:cNvPr>
          <p:cNvSpPr txBox="1"/>
          <p:nvPr/>
        </p:nvSpPr>
        <p:spPr>
          <a:xfrm>
            <a:off x="6018212" y="2133600"/>
            <a:ext cx="3429000" cy="369332"/>
          </a:xfrm>
          <a:prstGeom prst="rect">
            <a:avLst/>
          </a:prstGeom>
          <a:noFill/>
        </p:spPr>
        <p:txBody>
          <a:bodyPr wrap="square" rtlCol="0">
            <a:spAutoFit/>
          </a:bodyPr>
          <a:lstStyle/>
          <a:p>
            <a:r>
              <a:rPr lang="en-US" dirty="0"/>
              <a:t>7-Year Treasury Yield History</a:t>
            </a:r>
          </a:p>
        </p:txBody>
      </p:sp>
    </p:spTree>
    <p:extLst>
      <p:ext uri="{BB962C8B-B14F-4D97-AF65-F5344CB8AC3E}">
        <p14:creationId xmlns:p14="http://schemas.microsoft.com/office/powerpoint/2010/main" val="57717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F4995-2E10-F1FA-C263-AC4E5FA2E7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1F293D-3869-B25F-3A3C-94D7C9644F0B}"/>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C1D95DA9-D918-9BED-3921-352EFB6185CF}"/>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52D19B8C-6CBD-58F6-1108-0C54EFAE3757}"/>
              </a:ext>
            </a:extLst>
          </p:cNvPr>
          <p:cNvPicPr>
            <a:picLocks noChangeAspect="1"/>
          </p:cNvPicPr>
          <p:nvPr/>
        </p:nvPicPr>
        <p:blipFill>
          <a:blip r:embed="rId2"/>
          <a:stretch>
            <a:fillRect/>
          </a:stretch>
        </p:blipFill>
        <p:spPr>
          <a:xfrm>
            <a:off x="2225911" y="1840495"/>
            <a:ext cx="7737001" cy="4712705"/>
          </a:xfrm>
          <a:prstGeom prst="rect">
            <a:avLst/>
          </a:prstGeom>
        </p:spPr>
      </p:pic>
    </p:spTree>
    <p:extLst>
      <p:ext uri="{BB962C8B-B14F-4D97-AF65-F5344CB8AC3E}">
        <p14:creationId xmlns:p14="http://schemas.microsoft.com/office/powerpoint/2010/main" val="82106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2A170-364F-5447-A1D5-59BC0E74A9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33BCD5D-EFFF-BD11-5688-DEF3548037B7}"/>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EE260117-A844-5449-CFBF-3EB7FFA1916E}"/>
              </a:ext>
            </a:extLst>
          </p:cNvPr>
          <p:cNvSpPr>
            <a:spLocks noGrp="1"/>
          </p:cNvSpPr>
          <p:nvPr>
            <p:ph idx="1"/>
          </p:nvPr>
        </p:nvSpPr>
        <p:spPr>
          <a:xfrm>
            <a:off x="1446211" y="1828800"/>
            <a:ext cx="10134601" cy="4495800"/>
          </a:xfrm>
        </p:spPr>
        <p:txBody>
          <a:bodyPr>
            <a:noAutofit/>
          </a:bodyPr>
          <a:lstStyle/>
          <a:p>
            <a:pPr marL="0" indent="0">
              <a:buNone/>
            </a:pPr>
            <a:endParaRPr lang="en-US" sz="2000" dirty="0"/>
          </a:p>
          <a:p>
            <a:pPr marL="0" indent="0">
              <a:buNone/>
            </a:pPr>
            <a:endParaRPr lang="en-US" sz="2000" dirty="0"/>
          </a:p>
        </p:txBody>
      </p:sp>
      <p:sp>
        <p:nvSpPr>
          <p:cNvPr id="7" name="Rectangle 6">
            <a:extLst>
              <a:ext uri="{FF2B5EF4-FFF2-40B4-BE49-F238E27FC236}">
                <a16:creationId xmlns:a16="http://schemas.microsoft.com/office/drawing/2014/main" id="{17098982-EEE5-C997-3BE3-45CFDDC084BE}"/>
              </a:ext>
            </a:extLst>
          </p:cNvPr>
          <p:cNvSpPr/>
          <p:nvPr/>
        </p:nvSpPr>
        <p:spPr>
          <a:xfrm>
            <a:off x="6625404" y="2604056"/>
            <a:ext cx="1066800" cy="6672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1598BE-4CD7-2B44-3E51-06A066875C09}"/>
              </a:ext>
            </a:extLst>
          </p:cNvPr>
          <p:cNvSpPr/>
          <p:nvPr/>
        </p:nvSpPr>
        <p:spPr>
          <a:xfrm>
            <a:off x="10218048" y="2685590"/>
            <a:ext cx="685800" cy="381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68FC6F9-942D-B2CC-C5A2-C8C608E0D85B}"/>
              </a:ext>
            </a:extLst>
          </p:cNvPr>
          <p:cNvSpPr/>
          <p:nvPr/>
        </p:nvSpPr>
        <p:spPr>
          <a:xfrm>
            <a:off x="8417730" y="2685590"/>
            <a:ext cx="1066800" cy="6672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6D8FB1-9BF7-57A3-DE14-D8503C3DE575}"/>
              </a:ext>
            </a:extLst>
          </p:cNvPr>
          <p:cNvSpPr txBox="1"/>
          <p:nvPr/>
        </p:nvSpPr>
        <p:spPr>
          <a:xfrm>
            <a:off x="2208212" y="1600200"/>
            <a:ext cx="1447800" cy="923330"/>
          </a:xfrm>
          <a:prstGeom prst="rect">
            <a:avLst/>
          </a:prstGeom>
          <a:noFill/>
        </p:spPr>
        <p:txBody>
          <a:bodyPr wrap="square" rtlCol="0">
            <a:spAutoFit/>
          </a:bodyPr>
          <a:lstStyle/>
          <a:p>
            <a:r>
              <a:rPr lang="en-US" dirty="0"/>
              <a:t>Estimated $7M in Tax Notes</a:t>
            </a:r>
          </a:p>
        </p:txBody>
      </p:sp>
      <p:pic>
        <p:nvPicPr>
          <p:cNvPr id="5" name="Picture 4">
            <a:extLst>
              <a:ext uri="{FF2B5EF4-FFF2-40B4-BE49-F238E27FC236}">
                <a16:creationId xmlns:a16="http://schemas.microsoft.com/office/drawing/2014/main" id="{6896276C-A713-8392-1457-98EF268C3762}"/>
              </a:ext>
            </a:extLst>
          </p:cNvPr>
          <p:cNvPicPr>
            <a:picLocks noChangeAspect="1"/>
          </p:cNvPicPr>
          <p:nvPr/>
        </p:nvPicPr>
        <p:blipFill>
          <a:blip r:embed="rId2"/>
          <a:stretch>
            <a:fillRect/>
          </a:stretch>
        </p:blipFill>
        <p:spPr>
          <a:xfrm>
            <a:off x="1827212" y="2247687"/>
            <a:ext cx="9991725" cy="3638550"/>
          </a:xfrm>
          <a:prstGeom prst="rect">
            <a:avLst/>
          </a:prstGeom>
        </p:spPr>
      </p:pic>
    </p:spTree>
    <p:extLst>
      <p:ext uri="{BB962C8B-B14F-4D97-AF65-F5344CB8AC3E}">
        <p14:creationId xmlns:p14="http://schemas.microsoft.com/office/powerpoint/2010/main" val="332091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C42C6-1222-D49C-EAF0-E5721B0F88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D760093-7391-4E9C-001E-B26DA64C6755}"/>
              </a:ext>
            </a:extLst>
          </p:cNvPr>
          <p:cNvSpPr>
            <a:spLocks noGrp="1"/>
          </p:cNvSpPr>
          <p:nvPr>
            <p:ph type="title"/>
          </p:nvPr>
        </p:nvSpPr>
        <p:spPr>
          <a:xfrm>
            <a:off x="1522413" y="381000"/>
            <a:ext cx="9829798" cy="1219200"/>
          </a:xfrm>
        </p:spPr>
        <p:txBody>
          <a:bodyPr anchor="b">
            <a:normAutofit/>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590003F8-15AF-02CF-8B7E-3AA42C45D7CA}"/>
              </a:ext>
            </a:extLst>
          </p:cNvPr>
          <p:cNvSpPr>
            <a:spLocks noGrp="1"/>
          </p:cNvSpPr>
          <p:nvPr>
            <p:ph sz="half" idx="1"/>
          </p:nvPr>
        </p:nvSpPr>
        <p:spPr>
          <a:xfrm>
            <a:off x="1488168" y="1984248"/>
            <a:ext cx="4800600" cy="4187952"/>
          </a:xfrm>
        </p:spPr>
        <p:txBody>
          <a:bodyPr>
            <a:normAutofit/>
          </a:bodyPr>
          <a:lstStyle/>
          <a:p>
            <a:endParaRPr lang="en-US"/>
          </a:p>
          <a:p>
            <a:pPr marL="0" indent="0">
              <a:buNone/>
            </a:pPr>
            <a:endParaRPr lang="en-US"/>
          </a:p>
        </p:txBody>
      </p:sp>
      <p:pic>
        <p:nvPicPr>
          <p:cNvPr id="2" name="Picture 1">
            <a:extLst>
              <a:ext uri="{FF2B5EF4-FFF2-40B4-BE49-F238E27FC236}">
                <a16:creationId xmlns:a16="http://schemas.microsoft.com/office/drawing/2014/main" id="{9662BBEF-0CAA-FB8B-B30F-23F39ACEB381}"/>
              </a:ext>
            </a:extLst>
          </p:cNvPr>
          <p:cNvPicPr>
            <a:picLocks noChangeAspect="1"/>
          </p:cNvPicPr>
          <p:nvPr/>
        </p:nvPicPr>
        <p:blipFill>
          <a:blip r:embed="rId2"/>
          <a:stretch>
            <a:fillRect/>
          </a:stretch>
        </p:blipFill>
        <p:spPr>
          <a:xfrm>
            <a:off x="1293812" y="1828800"/>
            <a:ext cx="10730308" cy="3657600"/>
          </a:xfrm>
          <a:prstGeom prst="rect">
            <a:avLst/>
          </a:prstGeom>
          <a:noFill/>
        </p:spPr>
      </p:pic>
    </p:spTree>
    <p:extLst>
      <p:ext uri="{BB962C8B-B14F-4D97-AF65-F5344CB8AC3E}">
        <p14:creationId xmlns:p14="http://schemas.microsoft.com/office/powerpoint/2010/main" val="236879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8B0-1CD3-CE31-5214-FD96927598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1F79D48-07B6-1EC2-C4E5-D6FAE5CA1AF7}"/>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CED2B5B5-112F-5A35-5924-361F0C927EB3}"/>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CF606E42-74CE-3744-CFA7-B998E4BA38DE}"/>
              </a:ext>
            </a:extLst>
          </p:cNvPr>
          <p:cNvPicPr>
            <a:picLocks noChangeAspect="1"/>
          </p:cNvPicPr>
          <p:nvPr/>
        </p:nvPicPr>
        <p:blipFill>
          <a:blip r:embed="rId2"/>
          <a:stretch>
            <a:fillRect/>
          </a:stretch>
        </p:blipFill>
        <p:spPr>
          <a:xfrm>
            <a:off x="1412874" y="1800224"/>
            <a:ext cx="10595059" cy="3686175"/>
          </a:xfrm>
          <a:prstGeom prst="rect">
            <a:avLst/>
          </a:prstGeom>
        </p:spPr>
      </p:pic>
    </p:spTree>
    <p:extLst>
      <p:ext uri="{BB962C8B-B14F-4D97-AF65-F5344CB8AC3E}">
        <p14:creationId xmlns:p14="http://schemas.microsoft.com/office/powerpoint/2010/main" val="113541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E73BE-5AB7-C4FC-4915-9A3E8D9984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DC9260F-A077-B366-0891-24FE32C66569}"/>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2799F244-F0D1-E36B-412C-1D649629FBE7}"/>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2E11FEEC-0904-A9A2-C6C0-5DB5603C0EF0}"/>
              </a:ext>
            </a:extLst>
          </p:cNvPr>
          <p:cNvPicPr>
            <a:picLocks noChangeAspect="1"/>
          </p:cNvPicPr>
          <p:nvPr/>
        </p:nvPicPr>
        <p:blipFill>
          <a:blip r:embed="rId2"/>
          <a:stretch>
            <a:fillRect/>
          </a:stretch>
        </p:blipFill>
        <p:spPr>
          <a:xfrm>
            <a:off x="1046162" y="1828800"/>
            <a:ext cx="11010190" cy="3276600"/>
          </a:xfrm>
          <a:prstGeom prst="rect">
            <a:avLst/>
          </a:prstGeom>
        </p:spPr>
      </p:pic>
    </p:spTree>
    <p:extLst>
      <p:ext uri="{BB962C8B-B14F-4D97-AF65-F5344CB8AC3E}">
        <p14:creationId xmlns:p14="http://schemas.microsoft.com/office/powerpoint/2010/main" val="290342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5BD63-0905-EA9C-3627-F390DB19FE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F12B6F-F3D3-263A-3BD0-8389C358DCD6}"/>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60242BFE-14EB-1DB5-CD49-82D3EA8968BF}"/>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920C5376-26B4-4571-FF86-9C71648F6237}"/>
              </a:ext>
            </a:extLst>
          </p:cNvPr>
          <p:cNvPicPr>
            <a:picLocks noChangeAspect="1"/>
          </p:cNvPicPr>
          <p:nvPr/>
        </p:nvPicPr>
        <p:blipFill>
          <a:blip r:embed="rId2"/>
          <a:stretch>
            <a:fillRect/>
          </a:stretch>
        </p:blipFill>
        <p:spPr>
          <a:xfrm>
            <a:off x="1163690" y="1981200"/>
            <a:ext cx="11004497" cy="3114675"/>
          </a:xfrm>
          <a:prstGeom prst="rect">
            <a:avLst/>
          </a:prstGeom>
        </p:spPr>
      </p:pic>
    </p:spTree>
    <p:extLst>
      <p:ext uri="{BB962C8B-B14F-4D97-AF65-F5344CB8AC3E}">
        <p14:creationId xmlns:p14="http://schemas.microsoft.com/office/powerpoint/2010/main" val="366048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3C0B-B8F4-9A1C-AA14-29F5AF9704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3BA4BE-F562-81F6-42A3-F9355C5122D1}"/>
              </a:ext>
            </a:extLst>
          </p:cNvPr>
          <p:cNvSpPr>
            <a:spLocks noGrp="1"/>
          </p:cNvSpPr>
          <p:nvPr>
            <p:ph type="title"/>
          </p:nvPr>
        </p:nvSpPr>
        <p:spPr/>
        <p:txBody>
          <a:bodyPr/>
          <a:lstStyle/>
          <a:p>
            <a:pPr algn="ctr"/>
            <a:r>
              <a:rPr lang="en-US" dirty="0"/>
              <a:t>Preliminary Budget Workshop</a:t>
            </a:r>
            <a:br>
              <a:rPr lang="en-US" dirty="0"/>
            </a:br>
            <a:r>
              <a:rPr lang="en-US" dirty="0"/>
              <a:t> 2025-2026</a:t>
            </a:r>
          </a:p>
        </p:txBody>
      </p:sp>
      <p:sp>
        <p:nvSpPr>
          <p:cNvPr id="14" name="Content Placeholder 13">
            <a:extLst>
              <a:ext uri="{FF2B5EF4-FFF2-40B4-BE49-F238E27FC236}">
                <a16:creationId xmlns:a16="http://schemas.microsoft.com/office/drawing/2014/main" id="{2CEB008C-9C54-91DE-9E7F-8DDF51920658}"/>
              </a:ext>
            </a:extLst>
          </p:cNvPr>
          <p:cNvSpPr>
            <a:spLocks noGrp="1"/>
          </p:cNvSpPr>
          <p:nvPr>
            <p:ph idx="1"/>
          </p:nvPr>
        </p:nvSpPr>
        <p:spPr>
          <a:xfrm>
            <a:off x="1446211" y="1828800"/>
            <a:ext cx="6248401" cy="4495800"/>
          </a:xfrm>
        </p:spPr>
        <p:txBody>
          <a:bodyPr>
            <a:noAutofit/>
          </a:bodyPr>
          <a:lstStyle/>
          <a:p>
            <a:pPr marL="0" indent="0">
              <a:buNone/>
            </a:pPr>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47CE4C71-C331-E8D0-7DCE-536AB1136E81}"/>
              </a:ext>
            </a:extLst>
          </p:cNvPr>
          <p:cNvPicPr>
            <a:picLocks noChangeAspect="1"/>
          </p:cNvPicPr>
          <p:nvPr/>
        </p:nvPicPr>
        <p:blipFill>
          <a:blip r:embed="rId2"/>
          <a:stretch>
            <a:fillRect/>
          </a:stretch>
        </p:blipFill>
        <p:spPr>
          <a:xfrm>
            <a:off x="1592302" y="1791077"/>
            <a:ext cx="3645724" cy="5139373"/>
          </a:xfrm>
          <a:prstGeom prst="rect">
            <a:avLst/>
          </a:prstGeom>
        </p:spPr>
      </p:pic>
      <p:sp>
        <p:nvSpPr>
          <p:cNvPr id="5" name="TextBox 4">
            <a:extLst>
              <a:ext uri="{FF2B5EF4-FFF2-40B4-BE49-F238E27FC236}">
                <a16:creationId xmlns:a16="http://schemas.microsoft.com/office/drawing/2014/main" id="{8B766EEA-49DB-3FAE-3237-B4619057A15A}"/>
              </a:ext>
            </a:extLst>
          </p:cNvPr>
          <p:cNvSpPr txBox="1"/>
          <p:nvPr/>
        </p:nvSpPr>
        <p:spPr>
          <a:xfrm>
            <a:off x="2665412" y="4524903"/>
            <a:ext cx="2145476" cy="1200329"/>
          </a:xfrm>
          <a:prstGeom prst="rect">
            <a:avLst/>
          </a:prstGeom>
          <a:noFill/>
        </p:spPr>
        <p:txBody>
          <a:bodyPr wrap="square" rtlCol="0">
            <a:spAutoFit/>
          </a:bodyPr>
          <a:lstStyle/>
          <a:p>
            <a:r>
              <a:rPr lang="en-US" dirty="0"/>
              <a:t>Over 50% of the population is over 50 and the median age is 50.3.</a:t>
            </a:r>
          </a:p>
        </p:txBody>
      </p:sp>
      <p:pic>
        <p:nvPicPr>
          <p:cNvPr id="9" name="Picture 8">
            <a:extLst>
              <a:ext uri="{FF2B5EF4-FFF2-40B4-BE49-F238E27FC236}">
                <a16:creationId xmlns:a16="http://schemas.microsoft.com/office/drawing/2014/main" id="{34F124EA-21AF-D34D-D69A-7D9BDF6CDF5B}"/>
              </a:ext>
            </a:extLst>
          </p:cNvPr>
          <p:cNvPicPr>
            <a:picLocks noChangeAspect="1"/>
          </p:cNvPicPr>
          <p:nvPr/>
        </p:nvPicPr>
        <p:blipFill>
          <a:blip r:embed="rId3"/>
          <a:stretch>
            <a:fillRect/>
          </a:stretch>
        </p:blipFill>
        <p:spPr>
          <a:xfrm>
            <a:off x="6950800" y="1808429"/>
            <a:ext cx="3467100" cy="5105400"/>
          </a:xfrm>
          <a:prstGeom prst="rect">
            <a:avLst/>
          </a:prstGeom>
        </p:spPr>
      </p:pic>
      <p:sp>
        <p:nvSpPr>
          <p:cNvPr id="10" name="TextBox 9">
            <a:extLst>
              <a:ext uri="{FF2B5EF4-FFF2-40B4-BE49-F238E27FC236}">
                <a16:creationId xmlns:a16="http://schemas.microsoft.com/office/drawing/2014/main" id="{96BA75A8-89CF-7209-33B5-A49194D0991E}"/>
              </a:ext>
            </a:extLst>
          </p:cNvPr>
          <p:cNvSpPr txBox="1"/>
          <p:nvPr/>
        </p:nvSpPr>
        <p:spPr>
          <a:xfrm>
            <a:off x="7999412" y="2853686"/>
            <a:ext cx="2057400" cy="646331"/>
          </a:xfrm>
          <a:prstGeom prst="rect">
            <a:avLst/>
          </a:prstGeom>
          <a:noFill/>
        </p:spPr>
        <p:txBody>
          <a:bodyPr wrap="square" rtlCol="0">
            <a:spAutoFit/>
          </a:bodyPr>
          <a:lstStyle/>
          <a:p>
            <a:r>
              <a:rPr lang="en-US" dirty="0"/>
              <a:t>Texas Demographics</a:t>
            </a:r>
          </a:p>
        </p:txBody>
      </p:sp>
      <p:sp>
        <p:nvSpPr>
          <p:cNvPr id="11" name="TextBox 10">
            <a:extLst>
              <a:ext uri="{FF2B5EF4-FFF2-40B4-BE49-F238E27FC236}">
                <a16:creationId xmlns:a16="http://schemas.microsoft.com/office/drawing/2014/main" id="{3A672107-CFC7-F505-2B08-B76A7B9B442F}"/>
              </a:ext>
            </a:extLst>
          </p:cNvPr>
          <p:cNvSpPr txBox="1"/>
          <p:nvPr/>
        </p:nvSpPr>
        <p:spPr>
          <a:xfrm>
            <a:off x="2894012" y="2853686"/>
            <a:ext cx="2057400" cy="646331"/>
          </a:xfrm>
          <a:prstGeom prst="rect">
            <a:avLst/>
          </a:prstGeom>
          <a:noFill/>
        </p:spPr>
        <p:txBody>
          <a:bodyPr wrap="square" rtlCol="0">
            <a:spAutoFit/>
          </a:bodyPr>
          <a:lstStyle/>
          <a:p>
            <a:r>
              <a:rPr lang="en-US" dirty="0"/>
              <a:t>Rockport Demographics</a:t>
            </a:r>
          </a:p>
        </p:txBody>
      </p:sp>
    </p:spTree>
    <p:extLst>
      <p:ext uri="{BB962C8B-B14F-4D97-AF65-F5344CB8AC3E}">
        <p14:creationId xmlns:p14="http://schemas.microsoft.com/office/powerpoint/2010/main" val="252750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6D65-A391-C03C-FC1D-C1EDE5520E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F2B4A8-F147-E30D-01D7-2E918D390F7D}"/>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C97DF27D-432C-C6FF-C187-F47F07E71A7F}"/>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BDE01F6B-925D-0646-6083-C7449D29BD0D}"/>
              </a:ext>
            </a:extLst>
          </p:cNvPr>
          <p:cNvPicPr>
            <a:picLocks noChangeAspect="1"/>
          </p:cNvPicPr>
          <p:nvPr/>
        </p:nvPicPr>
        <p:blipFill>
          <a:blip r:embed="rId2"/>
          <a:stretch>
            <a:fillRect/>
          </a:stretch>
        </p:blipFill>
        <p:spPr>
          <a:xfrm>
            <a:off x="1079498" y="2085974"/>
            <a:ext cx="10983642" cy="2714625"/>
          </a:xfrm>
          <a:prstGeom prst="rect">
            <a:avLst/>
          </a:prstGeom>
        </p:spPr>
      </p:pic>
    </p:spTree>
    <p:extLst>
      <p:ext uri="{BB962C8B-B14F-4D97-AF65-F5344CB8AC3E}">
        <p14:creationId xmlns:p14="http://schemas.microsoft.com/office/powerpoint/2010/main" val="7372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A7053-52DE-7F2A-46B1-3D7222F735A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BFDD3B-7ED3-0069-32D3-5996C8F0BCAD}"/>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66A521FD-17E4-C563-31A0-6F4AB0C46A6A}"/>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3DD1B99C-982C-C8BA-BF2D-0F785232403A}"/>
              </a:ext>
            </a:extLst>
          </p:cNvPr>
          <p:cNvPicPr>
            <a:picLocks noChangeAspect="1"/>
          </p:cNvPicPr>
          <p:nvPr/>
        </p:nvPicPr>
        <p:blipFill>
          <a:blip r:embed="rId2"/>
          <a:stretch>
            <a:fillRect/>
          </a:stretch>
        </p:blipFill>
        <p:spPr>
          <a:xfrm>
            <a:off x="1074736" y="2181224"/>
            <a:ext cx="10963275" cy="2550958"/>
          </a:xfrm>
          <a:prstGeom prst="rect">
            <a:avLst/>
          </a:prstGeom>
        </p:spPr>
      </p:pic>
    </p:spTree>
    <p:extLst>
      <p:ext uri="{BB962C8B-B14F-4D97-AF65-F5344CB8AC3E}">
        <p14:creationId xmlns:p14="http://schemas.microsoft.com/office/powerpoint/2010/main" val="203670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D6EE3-517A-6538-AD30-7E099E66BA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FFF27B-1226-6D51-4B8F-5CD3AA02341D}"/>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EF2E3CD5-CBF7-4AB6-C5C0-9C781B223796}"/>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DCADE4C0-F6AF-FEA4-5B26-2431A789EC80}"/>
              </a:ext>
            </a:extLst>
          </p:cNvPr>
          <p:cNvPicPr>
            <a:picLocks noChangeAspect="1"/>
          </p:cNvPicPr>
          <p:nvPr/>
        </p:nvPicPr>
        <p:blipFill>
          <a:blip r:embed="rId2"/>
          <a:stretch>
            <a:fillRect/>
          </a:stretch>
        </p:blipFill>
        <p:spPr>
          <a:xfrm>
            <a:off x="1146174" y="2276474"/>
            <a:ext cx="10888374" cy="2371725"/>
          </a:xfrm>
          <a:prstGeom prst="rect">
            <a:avLst/>
          </a:prstGeom>
        </p:spPr>
      </p:pic>
    </p:spTree>
    <p:extLst>
      <p:ext uri="{BB962C8B-B14F-4D97-AF65-F5344CB8AC3E}">
        <p14:creationId xmlns:p14="http://schemas.microsoft.com/office/powerpoint/2010/main" val="368599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DF414-9753-6009-9EF0-1EF47157BBC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3C00EE4-37A1-15A9-4126-D2C7C168B029}"/>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8571D819-1E5C-2988-CE21-B8ACFC7929DF}"/>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547D17FD-7351-FF60-7BFE-3A1A34D0D17F}"/>
              </a:ext>
            </a:extLst>
          </p:cNvPr>
          <p:cNvPicPr>
            <a:picLocks noChangeAspect="1"/>
          </p:cNvPicPr>
          <p:nvPr/>
        </p:nvPicPr>
        <p:blipFill>
          <a:blip r:embed="rId2"/>
          <a:stretch>
            <a:fillRect/>
          </a:stretch>
        </p:blipFill>
        <p:spPr>
          <a:xfrm>
            <a:off x="1036636" y="2371724"/>
            <a:ext cx="11105511" cy="2276476"/>
          </a:xfrm>
          <a:prstGeom prst="rect">
            <a:avLst/>
          </a:prstGeom>
        </p:spPr>
      </p:pic>
    </p:spTree>
    <p:extLst>
      <p:ext uri="{BB962C8B-B14F-4D97-AF65-F5344CB8AC3E}">
        <p14:creationId xmlns:p14="http://schemas.microsoft.com/office/powerpoint/2010/main" val="377061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E8D5A-F01F-1B4E-DDFD-834E0B3EEAE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1AAAB5-9EBD-9126-EEEB-2B89EB9BCE5D}"/>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7F88AE58-343C-AC92-99EA-034496BD5C79}"/>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3" name="Picture 2">
            <a:extLst>
              <a:ext uri="{FF2B5EF4-FFF2-40B4-BE49-F238E27FC236}">
                <a16:creationId xmlns:a16="http://schemas.microsoft.com/office/drawing/2014/main" id="{91BED6C2-2FE9-0858-A74C-F69B09A068AB}"/>
              </a:ext>
            </a:extLst>
          </p:cNvPr>
          <p:cNvPicPr>
            <a:picLocks noChangeAspect="1"/>
          </p:cNvPicPr>
          <p:nvPr/>
        </p:nvPicPr>
        <p:blipFill>
          <a:blip r:embed="rId2"/>
          <a:stretch>
            <a:fillRect/>
          </a:stretch>
        </p:blipFill>
        <p:spPr>
          <a:xfrm>
            <a:off x="1105371" y="2371724"/>
            <a:ext cx="10934318" cy="2505076"/>
          </a:xfrm>
          <a:prstGeom prst="rect">
            <a:avLst/>
          </a:prstGeom>
        </p:spPr>
      </p:pic>
    </p:spTree>
    <p:extLst>
      <p:ext uri="{BB962C8B-B14F-4D97-AF65-F5344CB8AC3E}">
        <p14:creationId xmlns:p14="http://schemas.microsoft.com/office/powerpoint/2010/main" val="19982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D5FB0-B55B-54BC-6F2E-1588ACEDAC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84BDD4-B256-8BDB-0C49-E903CEB335AC}"/>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46CB3A79-EBD4-76E1-7DC5-79DE11100784}"/>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C4371C2F-B220-1EC2-36D6-E37E3833392F}"/>
              </a:ext>
            </a:extLst>
          </p:cNvPr>
          <p:cNvPicPr>
            <a:picLocks noChangeAspect="1"/>
          </p:cNvPicPr>
          <p:nvPr/>
        </p:nvPicPr>
        <p:blipFill>
          <a:blip r:embed="rId2"/>
          <a:stretch>
            <a:fillRect/>
          </a:stretch>
        </p:blipFill>
        <p:spPr>
          <a:xfrm>
            <a:off x="1105371" y="2371724"/>
            <a:ext cx="11115293" cy="2886076"/>
          </a:xfrm>
          <a:prstGeom prst="rect">
            <a:avLst/>
          </a:prstGeom>
        </p:spPr>
      </p:pic>
    </p:spTree>
    <p:extLst>
      <p:ext uri="{BB962C8B-B14F-4D97-AF65-F5344CB8AC3E}">
        <p14:creationId xmlns:p14="http://schemas.microsoft.com/office/powerpoint/2010/main" val="318843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45043-8797-F954-E0D4-D6613D37329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2D8874-C013-58F1-4D9F-807F9BCDE4A2}"/>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F909B871-DC67-0B53-A738-577ED641F0FA}"/>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F6A60387-0E15-B555-0D94-C24CDB2793C1}"/>
              </a:ext>
            </a:extLst>
          </p:cNvPr>
          <p:cNvPicPr>
            <a:picLocks noChangeAspect="1"/>
          </p:cNvPicPr>
          <p:nvPr/>
        </p:nvPicPr>
        <p:blipFill>
          <a:blip r:embed="rId2"/>
          <a:stretch>
            <a:fillRect/>
          </a:stretch>
        </p:blipFill>
        <p:spPr>
          <a:xfrm>
            <a:off x="1361773" y="2371724"/>
            <a:ext cx="10221187" cy="2962276"/>
          </a:xfrm>
          <a:prstGeom prst="rect">
            <a:avLst/>
          </a:prstGeom>
        </p:spPr>
      </p:pic>
    </p:spTree>
    <p:extLst>
      <p:ext uri="{BB962C8B-B14F-4D97-AF65-F5344CB8AC3E}">
        <p14:creationId xmlns:p14="http://schemas.microsoft.com/office/powerpoint/2010/main" val="103199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FCA2A-BADD-902C-6B03-0A50F00831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8DB4CAF-8F90-804C-9A32-C0D523AD0C38}"/>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B393DAF4-D187-DD10-466C-8704CDAD2BC3}"/>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08FDCC0D-80DD-2D17-939D-352A5D05D0DC}"/>
              </a:ext>
            </a:extLst>
          </p:cNvPr>
          <p:cNvPicPr>
            <a:picLocks noChangeAspect="1"/>
          </p:cNvPicPr>
          <p:nvPr/>
        </p:nvPicPr>
        <p:blipFill>
          <a:blip r:embed="rId2"/>
          <a:stretch>
            <a:fillRect/>
          </a:stretch>
        </p:blipFill>
        <p:spPr>
          <a:xfrm>
            <a:off x="1361774" y="2371724"/>
            <a:ext cx="10221187" cy="2962276"/>
          </a:xfrm>
          <a:prstGeom prst="rect">
            <a:avLst/>
          </a:prstGeom>
        </p:spPr>
      </p:pic>
    </p:spTree>
    <p:extLst>
      <p:ext uri="{BB962C8B-B14F-4D97-AF65-F5344CB8AC3E}">
        <p14:creationId xmlns:p14="http://schemas.microsoft.com/office/powerpoint/2010/main" val="5536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CEF8-43AF-765A-C0C6-6F11266A10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075343-595E-6941-A406-24058F95269B}"/>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46E43A3A-D826-699E-046F-ABAC7439B3E0}"/>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0C464B8A-B69C-401B-0CE4-93790D167EC7}"/>
              </a:ext>
            </a:extLst>
          </p:cNvPr>
          <p:cNvPicPr>
            <a:picLocks noChangeAspect="1"/>
          </p:cNvPicPr>
          <p:nvPr/>
        </p:nvPicPr>
        <p:blipFill>
          <a:blip r:embed="rId2"/>
          <a:stretch>
            <a:fillRect/>
          </a:stretch>
        </p:blipFill>
        <p:spPr>
          <a:xfrm>
            <a:off x="1624698" y="2371724"/>
            <a:ext cx="9958262" cy="2886076"/>
          </a:xfrm>
          <a:prstGeom prst="rect">
            <a:avLst/>
          </a:prstGeom>
        </p:spPr>
      </p:pic>
    </p:spTree>
    <p:extLst>
      <p:ext uri="{BB962C8B-B14F-4D97-AF65-F5344CB8AC3E}">
        <p14:creationId xmlns:p14="http://schemas.microsoft.com/office/powerpoint/2010/main" val="17956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E594B-49DF-259C-4666-E6F785192E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1D015D3-1D01-149C-98FA-85E86065F877}"/>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8B097513-5B40-20E9-F72E-CBCD647BECF4}"/>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2" name="Picture 1">
            <a:extLst>
              <a:ext uri="{FF2B5EF4-FFF2-40B4-BE49-F238E27FC236}">
                <a16:creationId xmlns:a16="http://schemas.microsoft.com/office/drawing/2014/main" id="{C66AA519-75B2-C512-6CEA-4C3E2C9A648F}"/>
              </a:ext>
            </a:extLst>
          </p:cNvPr>
          <p:cNvPicPr>
            <a:picLocks noChangeAspect="1"/>
          </p:cNvPicPr>
          <p:nvPr/>
        </p:nvPicPr>
        <p:blipFill>
          <a:blip r:embed="rId2"/>
          <a:stretch>
            <a:fillRect/>
          </a:stretch>
        </p:blipFill>
        <p:spPr>
          <a:xfrm>
            <a:off x="1361774" y="2371724"/>
            <a:ext cx="10221187" cy="2962276"/>
          </a:xfrm>
          <a:prstGeom prst="rect">
            <a:avLst/>
          </a:prstGeom>
        </p:spPr>
      </p:pic>
    </p:spTree>
    <p:extLst>
      <p:ext uri="{BB962C8B-B14F-4D97-AF65-F5344CB8AC3E}">
        <p14:creationId xmlns:p14="http://schemas.microsoft.com/office/powerpoint/2010/main" val="35380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F971-F457-40C1-C3A5-7519E02A909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5C0EA8-7F88-F7C8-5E60-88B503274162}"/>
              </a:ext>
            </a:extLst>
          </p:cNvPr>
          <p:cNvSpPr>
            <a:spLocks noGrp="1"/>
          </p:cNvSpPr>
          <p:nvPr>
            <p:ph type="title"/>
          </p:nvPr>
        </p:nvSpPr>
        <p:spPr/>
        <p:txBody>
          <a:bodyPr/>
          <a:lstStyle/>
          <a:p>
            <a:pPr algn="ctr"/>
            <a:r>
              <a:rPr lang="en-US" dirty="0"/>
              <a:t>Preliminary Budget Workshop</a:t>
            </a:r>
            <a:br>
              <a:rPr lang="en-US" dirty="0"/>
            </a:br>
            <a:r>
              <a:rPr lang="en-US" dirty="0"/>
              <a:t> 2025-2026</a:t>
            </a:r>
          </a:p>
        </p:txBody>
      </p:sp>
      <p:sp>
        <p:nvSpPr>
          <p:cNvPr id="14" name="Content Placeholder 13">
            <a:extLst>
              <a:ext uri="{FF2B5EF4-FFF2-40B4-BE49-F238E27FC236}">
                <a16:creationId xmlns:a16="http://schemas.microsoft.com/office/drawing/2014/main" id="{84BE2014-AADA-292D-3B4C-49CBDBB344AE}"/>
              </a:ext>
            </a:extLst>
          </p:cNvPr>
          <p:cNvSpPr>
            <a:spLocks noGrp="1"/>
          </p:cNvSpPr>
          <p:nvPr>
            <p:ph idx="1"/>
          </p:nvPr>
        </p:nvSpPr>
        <p:spPr>
          <a:xfrm>
            <a:off x="1446211" y="1828800"/>
            <a:ext cx="10134601" cy="4495800"/>
          </a:xfrm>
        </p:spPr>
        <p:txBody>
          <a:bodyPr>
            <a:no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26DE75E0-0046-8EA0-9F3C-47962147C959}"/>
              </a:ext>
            </a:extLst>
          </p:cNvPr>
          <p:cNvPicPr>
            <a:picLocks noChangeAspect="1"/>
          </p:cNvPicPr>
          <p:nvPr/>
        </p:nvPicPr>
        <p:blipFill>
          <a:blip r:embed="rId2"/>
          <a:stretch>
            <a:fillRect/>
          </a:stretch>
        </p:blipFill>
        <p:spPr>
          <a:xfrm>
            <a:off x="1299908" y="2057280"/>
            <a:ext cx="5105401" cy="3063241"/>
          </a:xfrm>
          <a:prstGeom prst="rect">
            <a:avLst/>
          </a:prstGeom>
        </p:spPr>
      </p:pic>
      <p:sp>
        <p:nvSpPr>
          <p:cNvPr id="2" name="TextBox 1">
            <a:extLst>
              <a:ext uri="{FF2B5EF4-FFF2-40B4-BE49-F238E27FC236}">
                <a16:creationId xmlns:a16="http://schemas.microsoft.com/office/drawing/2014/main" id="{B21D1BE6-5D4A-51C6-8A33-3B8BED9760A7}"/>
              </a:ext>
            </a:extLst>
          </p:cNvPr>
          <p:cNvSpPr txBox="1"/>
          <p:nvPr/>
        </p:nvSpPr>
        <p:spPr>
          <a:xfrm>
            <a:off x="1598612" y="5162289"/>
            <a:ext cx="4724400" cy="923330"/>
          </a:xfrm>
          <a:prstGeom prst="rect">
            <a:avLst/>
          </a:prstGeom>
          <a:noFill/>
        </p:spPr>
        <p:txBody>
          <a:bodyPr wrap="square" rtlCol="0">
            <a:spAutoFit/>
          </a:bodyPr>
          <a:lstStyle/>
          <a:p>
            <a:r>
              <a:rPr lang="en-US" dirty="0"/>
              <a:t>National Median Household Income $78,538 – the City of Portland is the only City to exceed the national median.</a:t>
            </a:r>
          </a:p>
        </p:txBody>
      </p:sp>
      <p:pic>
        <p:nvPicPr>
          <p:cNvPr id="7" name="Picture 6">
            <a:extLst>
              <a:ext uri="{FF2B5EF4-FFF2-40B4-BE49-F238E27FC236}">
                <a16:creationId xmlns:a16="http://schemas.microsoft.com/office/drawing/2014/main" id="{642D90A2-1FB6-15F3-1A06-E13F78379E77}"/>
              </a:ext>
            </a:extLst>
          </p:cNvPr>
          <p:cNvPicPr>
            <a:picLocks noChangeAspect="1"/>
          </p:cNvPicPr>
          <p:nvPr/>
        </p:nvPicPr>
        <p:blipFill>
          <a:blip r:embed="rId3"/>
          <a:stretch>
            <a:fillRect/>
          </a:stretch>
        </p:blipFill>
        <p:spPr>
          <a:xfrm>
            <a:off x="6464393" y="2099048"/>
            <a:ext cx="5105401" cy="3063241"/>
          </a:xfrm>
          <a:prstGeom prst="rect">
            <a:avLst/>
          </a:prstGeom>
        </p:spPr>
      </p:pic>
      <p:sp>
        <p:nvSpPr>
          <p:cNvPr id="8" name="TextBox 7">
            <a:extLst>
              <a:ext uri="{FF2B5EF4-FFF2-40B4-BE49-F238E27FC236}">
                <a16:creationId xmlns:a16="http://schemas.microsoft.com/office/drawing/2014/main" id="{8FB80C27-6B87-32DD-CB48-66CD584E8D4E}"/>
              </a:ext>
            </a:extLst>
          </p:cNvPr>
          <p:cNvSpPr txBox="1"/>
          <p:nvPr/>
        </p:nvSpPr>
        <p:spPr>
          <a:xfrm>
            <a:off x="6543610" y="5189446"/>
            <a:ext cx="4724400" cy="1200329"/>
          </a:xfrm>
          <a:prstGeom prst="rect">
            <a:avLst/>
          </a:prstGeom>
          <a:noFill/>
        </p:spPr>
        <p:txBody>
          <a:bodyPr wrap="square" rtlCol="0">
            <a:spAutoFit/>
          </a:bodyPr>
          <a:lstStyle/>
          <a:p>
            <a:r>
              <a:rPr lang="en-US" dirty="0"/>
              <a:t>National Median Household Income $39,982 – no cities exceed the national median.  Rockport appears to rank better with individual vs. household median income. </a:t>
            </a:r>
          </a:p>
        </p:txBody>
      </p:sp>
    </p:spTree>
    <p:extLst>
      <p:ext uri="{BB962C8B-B14F-4D97-AF65-F5344CB8AC3E}">
        <p14:creationId xmlns:p14="http://schemas.microsoft.com/office/powerpoint/2010/main" val="91810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FD840-45A5-5451-4190-70E3DB06ABF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B27FA-F1DC-CDC6-B5F7-38131411A9CE}"/>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D7D4B178-6C88-7649-7DC6-28285D0F1362}"/>
              </a:ext>
            </a:extLst>
          </p:cNvPr>
          <p:cNvSpPr>
            <a:spLocks noGrp="1"/>
          </p:cNvSpPr>
          <p:nvPr>
            <p:ph idx="1"/>
          </p:nvPr>
        </p:nvSpPr>
        <p:spPr>
          <a:xfrm>
            <a:off x="1446211" y="1828800"/>
            <a:ext cx="10134601" cy="4495800"/>
          </a:xfrm>
        </p:spPr>
        <p:txBody>
          <a:bodyPr>
            <a:noAutofit/>
          </a:bodyPr>
          <a:lstStyle/>
          <a:p>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1020BE5D-DAD0-DC06-7340-8DBC663AA7D2}"/>
              </a:ext>
            </a:extLst>
          </p:cNvPr>
          <p:cNvPicPr>
            <a:picLocks noChangeAspect="1"/>
          </p:cNvPicPr>
          <p:nvPr/>
        </p:nvPicPr>
        <p:blipFill>
          <a:blip r:embed="rId2"/>
          <a:stretch>
            <a:fillRect/>
          </a:stretch>
        </p:blipFill>
        <p:spPr>
          <a:xfrm>
            <a:off x="1191477" y="2057400"/>
            <a:ext cx="10871724" cy="3886200"/>
          </a:xfrm>
          <a:prstGeom prst="rect">
            <a:avLst/>
          </a:prstGeom>
        </p:spPr>
      </p:pic>
    </p:spTree>
    <p:extLst>
      <p:ext uri="{BB962C8B-B14F-4D97-AF65-F5344CB8AC3E}">
        <p14:creationId xmlns:p14="http://schemas.microsoft.com/office/powerpoint/2010/main" val="201615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11DEC-92A4-4F3A-88EE-EBDFC39911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190224-208E-4694-F336-E47CE9C93613}"/>
              </a:ext>
            </a:extLst>
          </p:cNvPr>
          <p:cNvSpPr>
            <a:spLocks noGrp="1"/>
          </p:cNvSpPr>
          <p:nvPr>
            <p:ph type="title"/>
          </p:nvPr>
        </p:nvSpPr>
        <p:spPr/>
        <p:txBody>
          <a:bodyPr/>
          <a:lstStyle/>
          <a:p>
            <a:pPr algn="ctr"/>
            <a:r>
              <a:rPr lang="en-US" dirty="0"/>
              <a:t>Preliminary</a:t>
            </a:r>
            <a:br>
              <a:rPr lang="en-US" dirty="0"/>
            </a:br>
            <a:r>
              <a:rPr lang="en-US" dirty="0"/>
              <a:t> 2025-2026 Budget</a:t>
            </a:r>
          </a:p>
        </p:txBody>
      </p:sp>
      <p:pic>
        <p:nvPicPr>
          <p:cNvPr id="12" name="Content Placeholder 11">
            <a:extLst>
              <a:ext uri="{FF2B5EF4-FFF2-40B4-BE49-F238E27FC236}">
                <a16:creationId xmlns:a16="http://schemas.microsoft.com/office/drawing/2014/main" id="{536E2E0F-8B0F-A997-8211-2B32B56977E1}"/>
              </a:ext>
            </a:extLst>
          </p:cNvPr>
          <p:cNvPicPr>
            <a:picLocks noGrp="1" noChangeAspect="1"/>
          </p:cNvPicPr>
          <p:nvPr>
            <p:ph idx="1"/>
          </p:nvPr>
        </p:nvPicPr>
        <p:blipFill>
          <a:blip r:embed="rId2"/>
          <a:stretch>
            <a:fillRect/>
          </a:stretch>
        </p:blipFill>
        <p:spPr>
          <a:xfrm>
            <a:off x="2043820" y="2199941"/>
            <a:ext cx="8470192" cy="3896059"/>
          </a:xfrm>
        </p:spPr>
      </p:pic>
    </p:spTree>
    <p:extLst>
      <p:ext uri="{BB962C8B-B14F-4D97-AF65-F5344CB8AC3E}">
        <p14:creationId xmlns:p14="http://schemas.microsoft.com/office/powerpoint/2010/main" val="104800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868F0-6957-9E5B-A6EF-3F9C5B5938F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58E82-1FDF-9BCA-3D9D-9BB25EE5EF88}"/>
              </a:ext>
            </a:extLst>
          </p:cNvPr>
          <p:cNvSpPr>
            <a:spLocks noGrp="1"/>
          </p:cNvSpPr>
          <p:nvPr>
            <p:ph type="title"/>
          </p:nvPr>
        </p:nvSpPr>
        <p:spPr/>
        <p:txBody>
          <a:bodyPr/>
          <a:lstStyle/>
          <a:p>
            <a:pPr algn="ctr"/>
            <a:r>
              <a:rPr lang="en-US" dirty="0"/>
              <a:t>Preliminary</a:t>
            </a:r>
            <a:br>
              <a:rPr lang="en-US" dirty="0"/>
            </a:br>
            <a:r>
              <a:rPr lang="en-US" dirty="0"/>
              <a:t>2025-2026 Budget</a:t>
            </a:r>
          </a:p>
        </p:txBody>
      </p:sp>
      <p:pic>
        <p:nvPicPr>
          <p:cNvPr id="12" name="Content Placeholder 11">
            <a:extLst>
              <a:ext uri="{FF2B5EF4-FFF2-40B4-BE49-F238E27FC236}">
                <a16:creationId xmlns:a16="http://schemas.microsoft.com/office/drawing/2014/main" id="{16280297-8394-3EFF-6D49-EF870B193DAD}"/>
              </a:ext>
            </a:extLst>
          </p:cNvPr>
          <p:cNvPicPr>
            <a:picLocks noGrp="1" noChangeAspect="1"/>
          </p:cNvPicPr>
          <p:nvPr>
            <p:ph idx="1"/>
          </p:nvPr>
        </p:nvPicPr>
        <p:blipFill>
          <a:blip r:embed="rId2"/>
          <a:stretch>
            <a:fillRect/>
          </a:stretch>
        </p:blipFill>
        <p:spPr>
          <a:xfrm>
            <a:off x="2486544" y="1874622"/>
            <a:ext cx="7570267" cy="4602378"/>
          </a:xfrm>
        </p:spPr>
      </p:pic>
    </p:spTree>
    <p:extLst>
      <p:ext uri="{BB962C8B-B14F-4D97-AF65-F5344CB8AC3E}">
        <p14:creationId xmlns:p14="http://schemas.microsoft.com/office/powerpoint/2010/main" val="426167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A2E8-0980-9187-7939-B5557A7FEE4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8D6D0A-EEEC-9506-471B-AEC6B58A52AD}"/>
              </a:ext>
            </a:extLst>
          </p:cNvPr>
          <p:cNvSpPr>
            <a:spLocks noGrp="1"/>
          </p:cNvSpPr>
          <p:nvPr>
            <p:ph type="title"/>
          </p:nvPr>
        </p:nvSpPr>
        <p:spPr/>
        <p:txBody>
          <a:bodyPr/>
          <a:lstStyle/>
          <a:p>
            <a:r>
              <a:rPr lang="en-US" dirty="0"/>
              <a:t>Financial Priorities 2025-2026</a:t>
            </a:r>
          </a:p>
        </p:txBody>
      </p:sp>
      <p:sp>
        <p:nvSpPr>
          <p:cNvPr id="14" name="Content Placeholder 13">
            <a:extLst>
              <a:ext uri="{FF2B5EF4-FFF2-40B4-BE49-F238E27FC236}">
                <a16:creationId xmlns:a16="http://schemas.microsoft.com/office/drawing/2014/main" id="{FD0094EF-3FE5-60A8-27E7-B62EEA190F6E}"/>
              </a:ext>
            </a:extLst>
          </p:cNvPr>
          <p:cNvSpPr>
            <a:spLocks noGrp="1"/>
          </p:cNvSpPr>
          <p:nvPr>
            <p:ph idx="1"/>
          </p:nvPr>
        </p:nvSpPr>
        <p:spPr/>
        <p:txBody>
          <a:bodyPr>
            <a:normAutofit/>
          </a:bodyPr>
          <a:lstStyle/>
          <a:p>
            <a:r>
              <a:rPr lang="en-US" dirty="0"/>
              <a:t>Need 2024 Audit beginning Fund Balances</a:t>
            </a:r>
          </a:p>
          <a:p>
            <a:r>
              <a:rPr lang="en-US" dirty="0"/>
              <a:t>Reserves are recommended to be 180 days of expenditures, at the end of FY 2023, the City had 111 days.  The number of reserve days at the end of FY 2024 is still to be determined</a:t>
            </a:r>
          </a:p>
        </p:txBody>
      </p:sp>
    </p:spTree>
    <p:extLst>
      <p:ext uri="{BB962C8B-B14F-4D97-AF65-F5344CB8AC3E}">
        <p14:creationId xmlns:p14="http://schemas.microsoft.com/office/powerpoint/2010/main" val="147252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9751C-49AF-A3CF-A58F-E8385FB740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1F96369-8F23-7659-F2A0-1F1307FC53E1}"/>
              </a:ext>
            </a:extLst>
          </p:cNvPr>
          <p:cNvSpPr>
            <a:spLocks noGrp="1"/>
          </p:cNvSpPr>
          <p:nvPr>
            <p:ph type="title"/>
          </p:nvPr>
        </p:nvSpPr>
        <p:spPr/>
        <p:txBody>
          <a:bodyPr/>
          <a:lstStyle/>
          <a:p>
            <a:r>
              <a:rPr lang="en-US" dirty="0"/>
              <a:t>Budget Priorities 2025-2026</a:t>
            </a:r>
          </a:p>
        </p:txBody>
      </p:sp>
      <p:sp>
        <p:nvSpPr>
          <p:cNvPr id="14" name="Content Placeholder 13">
            <a:extLst>
              <a:ext uri="{FF2B5EF4-FFF2-40B4-BE49-F238E27FC236}">
                <a16:creationId xmlns:a16="http://schemas.microsoft.com/office/drawing/2014/main" id="{D3091B33-6A48-7DE4-0BB2-F1AFCCCE3353}"/>
              </a:ext>
            </a:extLst>
          </p:cNvPr>
          <p:cNvSpPr>
            <a:spLocks noGrp="1"/>
          </p:cNvSpPr>
          <p:nvPr>
            <p:ph idx="1"/>
          </p:nvPr>
        </p:nvSpPr>
        <p:spPr/>
        <p:txBody>
          <a:bodyPr>
            <a:normAutofit fontScale="77500" lnSpcReduction="20000"/>
          </a:bodyPr>
          <a:lstStyle/>
          <a:p>
            <a:pPr marL="0" indent="0">
              <a:buNone/>
            </a:pPr>
            <a:r>
              <a:rPr lang="en-US" dirty="0"/>
              <a:t>*Departments scrubbed their budgets achieving base budget YoY declines of almost 2% for General Fund and Utility Fund</a:t>
            </a:r>
          </a:p>
          <a:p>
            <a:pPr marL="0" indent="0">
              <a:buNone/>
            </a:pPr>
            <a:r>
              <a:rPr lang="en-US" dirty="0"/>
              <a:t>*Preliminary Budget includes Voter Approved Rate (3.5% max)</a:t>
            </a:r>
          </a:p>
          <a:p>
            <a:pPr marL="0" indent="0">
              <a:buNone/>
            </a:pPr>
            <a:r>
              <a:rPr lang="en-US" dirty="0"/>
              <a:t>*Budget excludes Gas System</a:t>
            </a:r>
          </a:p>
          <a:p>
            <a:pPr marL="0" indent="0">
              <a:buNone/>
            </a:pPr>
            <a:r>
              <a:rPr lang="en-US" dirty="0"/>
              <a:t>*Includes funded Marketing Position for Hotel/Motel </a:t>
            </a:r>
          </a:p>
          <a:p>
            <a:pPr marL="0" indent="0">
              <a:buNone/>
            </a:pPr>
            <a:r>
              <a:rPr lang="en-US" sz="2200" dirty="0"/>
              <a:t>*Includes Plan A of Compensation Plan (Approx $1,020k) and almost 23 days of General Fund Reserves ($16,111,843/365=$44,142 X 30 days = $1,324,261)</a:t>
            </a:r>
          </a:p>
          <a:p>
            <a:pPr marL="0" indent="0">
              <a:buNone/>
            </a:pPr>
            <a:r>
              <a:rPr lang="en-US" sz="2200" dirty="0"/>
              <a:t>*Includes debt service increase to cover over $7M in CIP/V&amp;E/Reimb. Resolution</a:t>
            </a:r>
          </a:p>
          <a:p>
            <a:pPr marL="0" indent="0">
              <a:buNone/>
            </a:pPr>
            <a:r>
              <a:rPr lang="en-US" sz="2200" dirty="0"/>
              <a:t>*Wildan Study for year two for Water/Wastewater</a:t>
            </a:r>
          </a:p>
          <a:p>
            <a:pPr marL="0" indent="0">
              <a:buNone/>
            </a:pPr>
            <a:r>
              <a:rPr lang="en-US" sz="2200" dirty="0"/>
              <a:t>*Sanitation includes 4% increase to cover inflation</a:t>
            </a:r>
          </a:p>
          <a:p>
            <a:pPr marL="0" indent="0">
              <a:buNone/>
            </a:pPr>
            <a:r>
              <a:rPr lang="en-US" sz="2200" dirty="0"/>
              <a:t>*Added Insurance Budget to protect new City Hall</a:t>
            </a:r>
            <a:endParaRPr lang="en-US" dirty="0"/>
          </a:p>
        </p:txBody>
      </p:sp>
    </p:spTree>
    <p:extLst>
      <p:ext uri="{BB962C8B-B14F-4D97-AF65-F5344CB8AC3E}">
        <p14:creationId xmlns:p14="http://schemas.microsoft.com/office/powerpoint/2010/main" val="180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32D8F-8AAA-C812-D2F3-6E9E1C5DE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FEB30-97AE-5907-B9E1-33B7C782E498}"/>
              </a:ext>
            </a:extLst>
          </p:cNvPr>
          <p:cNvSpPr>
            <a:spLocks noGrp="1"/>
          </p:cNvSpPr>
          <p:nvPr>
            <p:ph type="title" idx="4294967295"/>
          </p:nvPr>
        </p:nvSpPr>
        <p:spPr>
          <a:xfrm>
            <a:off x="2132012" y="381000"/>
            <a:ext cx="8934449" cy="609600"/>
          </a:xfrm>
        </p:spPr>
        <p:txBody>
          <a:bodyPr/>
          <a:lstStyle/>
          <a:p>
            <a:pPr algn="ctr"/>
            <a:r>
              <a:rPr lang="en-US" dirty="0"/>
              <a:t>Budget Calendar</a:t>
            </a:r>
          </a:p>
        </p:txBody>
      </p:sp>
      <p:pic>
        <p:nvPicPr>
          <p:cNvPr id="4" name="Picture 3">
            <a:extLst>
              <a:ext uri="{FF2B5EF4-FFF2-40B4-BE49-F238E27FC236}">
                <a16:creationId xmlns:a16="http://schemas.microsoft.com/office/drawing/2014/main" id="{118A730B-9A0C-A036-1FD2-FCEEF5B0E365}"/>
              </a:ext>
            </a:extLst>
          </p:cNvPr>
          <p:cNvPicPr>
            <a:picLocks noChangeAspect="1"/>
          </p:cNvPicPr>
          <p:nvPr/>
        </p:nvPicPr>
        <p:blipFill>
          <a:blip r:embed="rId2"/>
          <a:stretch>
            <a:fillRect/>
          </a:stretch>
        </p:blipFill>
        <p:spPr>
          <a:xfrm>
            <a:off x="2125897" y="1295400"/>
            <a:ext cx="8687303" cy="4914901"/>
          </a:xfrm>
          <a:prstGeom prst="rect">
            <a:avLst/>
          </a:prstGeom>
        </p:spPr>
      </p:pic>
    </p:spTree>
    <p:extLst>
      <p:ext uri="{BB962C8B-B14F-4D97-AF65-F5344CB8AC3E}">
        <p14:creationId xmlns:p14="http://schemas.microsoft.com/office/powerpoint/2010/main" val="226757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018C-85CA-25C0-68F1-D4435C7DDDB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7A4E7F-50FC-B394-E567-D15A40AAAC1D}"/>
              </a:ext>
            </a:extLst>
          </p:cNvPr>
          <p:cNvSpPr>
            <a:spLocks noGrp="1"/>
          </p:cNvSpPr>
          <p:nvPr>
            <p:ph type="title"/>
          </p:nvPr>
        </p:nvSpPr>
        <p:spPr/>
        <p:txBody>
          <a:bodyPr/>
          <a:lstStyle/>
          <a:p>
            <a:r>
              <a:rPr lang="en-US" dirty="0"/>
              <a:t>Work as a Team</a:t>
            </a:r>
          </a:p>
        </p:txBody>
      </p:sp>
      <p:sp>
        <p:nvSpPr>
          <p:cNvPr id="2" name="TextBox 1">
            <a:extLst>
              <a:ext uri="{FF2B5EF4-FFF2-40B4-BE49-F238E27FC236}">
                <a16:creationId xmlns:a16="http://schemas.microsoft.com/office/drawing/2014/main" id="{57648111-3B29-379B-4FF6-EA731EE2A2AF}"/>
              </a:ext>
            </a:extLst>
          </p:cNvPr>
          <p:cNvSpPr txBox="1"/>
          <p:nvPr/>
        </p:nvSpPr>
        <p:spPr>
          <a:xfrm>
            <a:off x="1522413" y="1828800"/>
            <a:ext cx="10286999" cy="4308872"/>
          </a:xfrm>
          <a:prstGeom prst="rect">
            <a:avLst/>
          </a:prstGeom>
          <a:noFill/>
        </p:spPr>
        <p:txBody>
          <a:bodyPr wrap="square" rtlCol="0">
            <a:spAutoFit/>
          </a:bodyPr>
          <a:lstStyle/>
          <a:p>
            <a:pPr algn="ctr"/>
            <a:r>
              <a:rPr lang="en-US" sz="4400" dirty="0"/>
              <a:t>Questions?</a:t>
            </a:r>
          </a:p>
          <a:p>
            <a:pPr algn="ctr"/>
            <a:endParaRPr lang="en-US" sz="4400" dirty="0"/>
          </a:p>
          <a:p>
            <a:pPr algn="ctr"/>
            <a:r>
              <a:rPr lang="en-US" sz="4400" dirty="0"/>
              <a:t>City?</a:t>
            </a:r>
          </a:p>
          <a:p>
            <a:pPr algn="ctr"/>
            <a:endParaRPr lang="en-US" sz="4400" dirty="0"/>
          </a:p>
          <a:p>
            <a:pPr algn="ctr"/>
            <a:r>
              <a:rPr lang="en-US" sz="4400" dirty="0"/>
              <a:t>Department?</a:t>
            </a:r>
          </a:p>
          <a:p>
            <a:pPr algn="ctr"/>
            <a:endParaRPr lang="en-US" sz="4400" dirty="0"/>
          </a:p>
          <a:p>
            <a:endParaRPr lang="en-US" sz="1000" dirty="0"/>
          </a:p>
        </p:txBody>
      </p:sp>
    </p:spTree>
    <p:extLst>
      <p:ext uri="{BB962C8B-B14F-4D97-AF65-F5344CB8AC3E}">
        <p14:creationId xmlns:p14="http://schemas.microsoft.com/office/powerpoint/2010/main" val="199511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5B6D-DFB1-1CFE-55C9-B71942CB81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1DD44FF-CF96-9DB3-8D56-5B94316CD9B8}"/>
              </a:ext>
            </a:extLst>
          </p:cNvPr>
          <p:cNvSpPr>
            <a:spLocks noGrp="1"/>
          </p:cNvSpPr>
          <p:nvPr>
            <p:ph type="title"/>
          </p:nvPr>
        </p:nvSpPr>
        <p:spPr/>
        <p:txBody>
          <a:bodyPr/>
          <a:lstStyle/>
          <a:p>
            <a:r>
              <a:rPr lang="en-US" dirty="0"/>
              <a:t>Five-Year Capital Improvement Projects</a:t>
            </a:r>
            <a:br>
              <a:rPr lang="en-US" dirty="0"/>
            </a:br>
            <a:endParaRPr lang="en-US" dirty="0"/>
          </a:p>
        </p:txBody>
      </p:sp>
    </p:spTree>
    <p:extLst>
      <p:ext uri="{BB962C8B-B14F-4D97-AF65-F5344CB8AC3E}">
        <p14:creationId xmlns:p14="http://schemas.microsoft.com/office/powerpoint/2010/main" val="345654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CFD7D-0B71-5FB0-6C65-AE80206F89A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6B7A61-8CA1-9BF9-A861-84BE9BC09EEF}"/>
              </a:ext>
            </a:extLst>
          </p:cNvPr>
          <p:cNvSpPr>
            <a:spLocks noGrp="1"/>
          </p:cNvSpPr>
          <p:nvPr>
            <p:ph type="title"/>
          </p:nvPr>
        </p:nvSpPr>
        <p:spPr/>
        <p:txBody>
          <a:bodyPr/>
          <a:lstStyle/>
          <a:p>
            <a:r>
              <a:rPr lang="en-US" dirty="0"/>
              <a:t>Five Year Capital Improvement Projects</a:t>
            </a:r>
          </a:p>
        </p:txBody>
      </p:sp>
      <p:pic>
        <p:nvPicPr>
          <p:cNvPr id="4" name="Content Placeholder 3">
            <a:extLst>
              <a:ext uri="{FF2B5EF4-FFF2-40B4-BE49-F238E27FC236}">
                <a16:creationId xmlns:a16="http://schemas.microsoft.com/office/drawing/2014/main" id="{AE80D152-F51C-DB4D-59EC-9855C6F98394}"/>
              </a:ext>
            </a:extLst>
          </p:cNvPr>
          <p:cNvPicPr>
            <a:picLocks noGrp="1" noChangeAspect="1"/>
          </p:cNvPicPr>
          <p:nvPr>
            <p:ph idx="1"/>
          </p:nvPr>
        </p:nvPicPr>
        <p:blipFill>
          <a:blip r:embed="rId2"/>
          <a:stretch>
            <a:fillRect/>
          </a:stretch>
        </p:blipFill>
        <p:spPr>
          <a:xfrm>
            <a:off x="1156820" y="1981200"/>
            <a:ext cx="11032005" cy="3776304"/>
          </a:xfrm>
          <a:prstGeom prst="rect">
            <a:avLst/>
          </a:prstGeom>
        </p:spPr>
      </p:pic>
    </p:spTree>
    <p:extLst>
      <p:ext uri="{BB962C8B-B14F-4D97-AF65-F5344CB8AC3E}">
        <p14:creationId xmlns:p14="http://schemas.microsoft.com/office/powerpoint/2010/main" val="339903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99001-559F-82DB-D403-AA9962CE614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B85CE15-99F4-C884-7C0A-51E1D83FC6C5}"/>
              </a:ext>
            </a:extLst>
          </p:cNvPr>
          <p:cNvSpPr>
            <a:spLocks noGrp="1"/>
          </p:cNvSpPr>
          <p:nvPr>
            <p:ph type="title"/>
          </p:nvPr>
        </p:nvSpPr>
        <p:spPr/>
        <p:txBody>
          <a:bodyPr/>
          <a:lstStyle/>
          <a:p>
            <a:r>
              <a:rPr lang="en-US" dirty="0"/>
              <a:t>Five Year Capital Improvement Projects</a:t>
            </a:r>
          </a:p>
        </p:txBody>
      </p:sp>
      <p:pic>
        <p:nvPicPr>
          <p:cNvPr id="4" name="Content Placeholder 3">
            <a:extLst>
              <a:ext uri="{FF2B5EF4-FFF2-40B4-BE49-F238E27FC236}">
                <a16:creationId xmlns:a16="http://schemas.microsoft.com/office/drawing/2014/main" id="{D1E7E723-F03E-355B-EF0F-71FB2BC6D2B5}"/>
              </a:ext>
            </a:extLst>
          </p:cNvPr>
          <p:cNvPicPr>
            <a:picLocks noGrp="1" noChangeAspect="1"/>
          </p:cNvPicPr>
          <p:nvPr>
            <p:ph idx="1"/>
          </p:nvPr>
        </p:nvPicPr>
        <p:blipFill>
          <a:blip r:embed="rId2"/>
          <a:stretch>
            <a:fillRect/>
          </a:stretch>
        </p:blipFill>
        <p:spPr>
          <a:xfrm>
            <a:off x="1151040" y="2209800"/>
            <a:ext cx="11037785" cy="3657600"/>
          </a:xfrm>
          <a:prstGeom prst="rect">
            <a:avLst/>
          </a:prstGeom>
        </p:spPr>
      </p:pic>
    </p:spTree>
    <p:extLst>
      <p:ext uri="{BB962C8B-B14F-4D97-AF65-F5344CB8AC3E}">
        <p14:creationId xmlns:p14="http://schemas.microsoft.com/office/powerpoint/2010/main" val="331275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AA1A-419C-B4C2-82BF-8E4EAB10C0A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D2DA1E-670A-25D1-47B8-A888E1934312}"/>
              </a:ext>
            </a:extLst>
          </p:cNvPr>
          <p:cNvSpPr>
            <a:spLocks noGrp="1"/>
          </p:cNvSpPr>
          <p:nvPr>
            <p:ph type="title"/>
          </p:nvPr>
        </p:nvSpPr>
        <p:spPr/>
        <p:txBody>
          <a:bodyPr/>
          <a:lstStyle/>
          <a:p>
            <a:pPr algn="ctr"/>
            <a:r>
              <a:rPr lang="en-US"/>
              <a:t>Preliminary Budget Workshop</a:t>
            </a:r>
            <a:br>
              <a:rPr lang="en-US"/>
            </a:br>
            <a:r>
              <a:rPr lang="en-US"/>
              <a:t> 2025-2026</a:t>
            </a:r>
            <a:endParaRPr lang="en-US" dirty="0"/>
          </a:p>
        </p:txBody>
      </p:sp>
      <p:sp>
        <p:nvSpPr>
          <p:cNvPr id="14" name="Content Placeholder 13">
            <a:extLst>
              <a:ext uri="{FF2B5EF4-FFF2-40B4-BE49-F238E27FC236}">
                <a16:creationId xmlns:a16="http://schemas.microsoft.com/office/drawing/2014/main" id="{412C529E-D782-4918-6B46-84B25443C163}"/>
              </a:ext>
            </a:extLst>
          </p:cNvPr>
          <p:cNvSpPr>
            <a:spLocks noGrp="1"/>
          </p:cNvSpPr>
          <p:nvPr>
            <p:ph idx="1"/>
          </p:nvPr>
        </p:nvSpPr>
        <p:spPr>
          <a:xfrm>
            <a:off x="1446211" y="1828800"/>
            <a:ext cx="10134601" cy="4495800"/>
          </a:xfrm>
        </p:spPr>
        <p:txBody>
          <a:bodyPr>
            <a:noAutofit/>
          </a:bodyPr>
          <a:lstStyle/>
          <a:p>
            <a:pPr marL="0" indent="0">
              <a:buNone/>
            </a:pPr>
            <a:endParaRPr lang="en-US" sz="2000"/>
          </a:p>
          <a:p>
            <a:pPr marL="0" indent="0">
              <a:buNone/>
            </a:pPr>
            <a:endParaRPr lang="en-US" sz="2000"/>
          </a:p>
          <a:p>
            <a:pPr marL="0" indent="0">
              <a:buNone/>
            </a:pPr>
            <a:endParaRPr lang="en-US" sz="2000"/>
          </a:p>
          <a:p>
            <a:pPr marL="0" indent="0">
              <a:buNone/>
            </a:pPr>
            <a:endParaRPr lang="en-US" sz="2000" dirty="0"/>
          </a:p>
        </p:txBody>
      </p:sp>
      <p:pic>
        <p:nvPicPr>
          <p:cNvPr id="10" name="Picture 9">
            <a:extLst>
              <a:ext uri="{FF2B5EF4-FFF2-40B4-BE49-F238E27FC236}">
                <a16:creationId xmlns:a16="http://schemas.microsoft.com/office/drawing/2014/main" id="{137AC5C7-EE76-9BD0-B51A-BBC0C4BC073B}"/>
              </a:ext>
            </a:extLst>
          </p:cNvPr>
          <p:cNvPicPr>
            <a:picLocks noChangeAspect="1"/>
          </p:cNvPicPr>
          <p:nvPr/>
        </p:nvPicPr>
        <p:blipFill>
          <a:blip r:embed="rId2"/>
          <a:stretch>
            <a:fillRect/>
          </a:stretch>
        </p:blipFill>
        <p:spPr>
          <a:xfrm>
            <a:off x="2939457" y="2057400"/>
            <a:ext cx="7772994" cy="4576763"/>
          </a:xfrm>
          <a:prstGeom prst="rect">
            <a:avLst/>
          </a:prstGeom>
        </p:spPr>
      </p:pic>
    </p:spTree>
    <p:extLst>
      <p:ext uri="{BB962C8B-B14F-4D97-AF65-F5344CB8AC3E}">
        <p14:creationId xmlns:p14="http://schemas.microsoft.com/office/powerpoint/2010/main" val="319834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6B11-EC09-F2CD-959E-51BC98AF586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0913708-7361-5262-E1D8-11A5F96BA8FE}"/>
              </a:ext>
            </a:extLst>
          </p:cNvPr>
          <p:cNvSpPr>
            <a:spLocks noGrp="1"/>
          </p:cNvSpPr>
          <p:nvPr>
            <p:ph type="title"/>
          </p:nvPr>
        </p:nvSpPr>
        <p:spPr>
          <a:xfrm>
            <a:off x="1522413" y="381000"/>
            <a:ext cx="9829799" cy="1219200"/>
          </a:xfrm>
        </p:spPr>
        <p:txBody>
          <a:bodyPr anchor="b">
            <a:normAutofit/>
          </a:bodyPr>
          <a:lstStyle/>
          <a:p>
            <a:r>
              <a:rPr lang="en-US" dirty="0"/>
              <a:t>Five Year Capital Improvement Projects</a:t>
            </a:r>
          </a:p>
        </p:txBody>
      </p:sp>
      <p:pic>
        <p:nvPicPr>
          <p:cNvPr id="8" name="Content Placeholder 7">
            <a:extLst>
              <a:ext uri="{FF2B5EF4-FFF2-40B4-BE49-F238E27FC236}">
                <a16:creationId xmlns:a16="http://schemas.microsoft.com/office/drawing/2014/main" id="{8C3033E3-1FF5-D6E5-D715-81EDF2EA8D09}"/>
              </a:ext>
            </a:extLst>
          </p:cNvPr>
          <p:cNvPicPr>
            <a:picLocks noGrp="1" noChangeAspect="1"/>
          </p:cNvPicPr>
          <p:nvPr>
            <p:ph idx="1"/>
          </p:nvPr>
        </p:nvPicPr>
        <p:blipFill>
          <a:blip r:embed="rId2"/>
          <a:stretch>
            <a:fillRect/>
          </a:stretch>
        </p:blipFill>
        <p:spPr>
          <a:xfrm>
            <a:off x="1040057" y="2133600"/>
            <a:ext cx="11147180" cy="3956357"/>
          </a:xfrm>
          <a:prstGeom prst="rect">
            <a:avLst/>
          </a:prstGeom>
        </p:spPr>
      </p:pic>
    </p:spTree>
    <p:extLst>
      <p:ext uri="{BB962C8B-B14F-4D97-AF65-F5344CB8AC3E}">
        <p14:creationId xmlns:p14="http://schemas.microsoft.com/office/powerpoint/2010/main" val="59218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E570B-FB24-8CC8-97E9-AC2C1A4F668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B352E6-79A9-A966-142D-C6BB91A2E07A}"/>
              </a:ext>
            </a:extLst>
          </p:cNvPr>
          <p:cNvSpPr>
            <a:spLocks noGrp="1"/>
          </p:cNvSpPr>
          <p:nvPr>
            <p:ph type="title"/>
          </p:nvPr>
        </p:nvSpPr>
        <p:spPr/>
        <p:txBody>
          <a:bodyPr/>
          <a:lstStyle/>
          <a:p>
            <a:r>
              <a:rPr lang="en-US" dirty="0"/>
              <a:t>Five Year Capital Improvement Projects</a:t>
            </a:r>
          </a:p>
        </p:txBody>
      </p:sp>
      <p:pic>
        <p:nvPicPr>
          <p:cNvPr id="4" name="Content Placeholder 3">
            <a:extLst>
              <a:ext uri="{FF2B5EF4-FFF2-40B4-BE49-F238E27FC236}">
                <a16:creationId xmlns:a16="http://schemas.microsoft.com/office/drawing/2014/main" id="{6B852B75-D837-B300-3660-604D0D36543A}"/>
              </a:ext>
            </a:extLst>
          </p:cNvPr>
          <p:cNvPicPr>
            <a:picLocks noGrp="1" noChangeAspect="1"/>
          </p:cNvPicPr>
          <p:nvPr>
            <p:ph idx="1"/>
          </p:nvPr>
        </p:nvPicPr>
        <p:blipFill>
          <a:blip r:embed="rId2"/>
          <a:stretch>
            <a:fillRect/>
          </a:stretch>
        </p:blipFill>
        <p:spPr>
          <a:xfrm>
            <a:off x="1146158" y="1981200"/>
            <a:ext cx="10988319" cy="4038599"/>
          </a:xfrm>
          <a:prstGeom prst="rect">
            <a:avLst/>
          </a:prstGeom>
        </p:spPr>
      </p:pic>
    </p:spTree>
    <p:extLst>
      <p:ext uri="{BB962C8B-B14F-4D97-AF65-F5344CB8AC3E}">
        <p14:creationId xmlns:p14="http://schemas.microsoft.com/office/powerpoint/2010/main" val="343846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62E95-1A33-6110-6798-6310FBB8B4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5163D08-38A4-EA32-42BE-FCC0594CE9D7}"/>
              </a:ext>
            </a:extLst>
          </p:cNvPr>
          <p:cNvSpPr>
            <a:spLocks noGrp="1"/>
          </p:cNvSpPr>
          <p:nvPr>
            <p:ph type="title"/>
          </p:nvPr>
        </p:nvSpPr>
        <p:spPr/>
        <p:txBody>
          <a:bodyPr/>
          <a:lstStyle/>
          <a:p>
            <a:r>
              <a:rPr lang="en-US" dirty="0"/>
              <a:t>Five Year Capital Improvement Projects</a:t>
            </a:r>
          </a:p>
        </p:txBody>
      </p:sp>
      <p:pic>
        <p:nvPicPr>
          <p:cNvPr id="5" name="Content Placeholder 4">
            <a:extLst>
              <a:ext uri="{FF2B5EF4-FFF2-40B4-BE49-F238E27FC236}">
                <a16:creationId xmlns:a16="http://schemas.microsoft.com/office/drawing/2014/main" id="{F3248CE5-4376-4A95-993D-3FB64774D4E5}"/>
              </a:ext>
            </a:extLst>
          </p:cNvPr>
          <p:cNvPicPr>
            <a:picLocks noGrp="1" noChangeAspect="1"/>
          </p:cNvPicPr>
          <p:nvPr>
            <p:ph idx="1"/>
          </p:nvPr>
        </p:nvPicPr>
        <p:blipFill>
          <a:blip r:embed="rId2"/>
          <a:stretch>
            <a:fillRect/>
          </a:stretch>
        </p:blipFill>
        <p:spPr>
          <a:xfrm>
            <a:off x="1169685" y="2057400"/>
            <a:ext cx="11019140" cy="4114800"/>
          </a:xfrm>
          <a:prstGeom prst="rect">
            <a:avLst/>
          </a:prstGeom>
        </p:spPr>
      </p:pic>
    </p:spTree>
    <p:extLst>
      <p:ext uri="{BB962C8B-B14F-4D97-AF65-F5344CB8AC3E}">
        <p14:creationId xmlns:p14="http://schemas.microsoft.com/office/powerpoint/2010/main" val="7183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A6A13-D5BD-1218-E5B2-7C99B8B54E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13399C-FCA5-9364-2859-4C484CBD2709}"/>
              </a:ext>
            </a:extLst>
          </p:cNvPr>
          <p:cNvSpPr>
            <a:spLocks noGrp="1"/>
          </p:cNvSpPr>
          <p:nvPr>
            <p:ph type="title"/>
          </p:nvPr>
        </p:nvSpPr>
        <p:spPr/>
        <p:txBody>
          <a:bodyPr/>
          <a:lstStyle/>
          <a:p>
            <a:r>
              <a:rPr lang="en-US" dirty="0"/>
              <a:t>Five Year Capital Improvement Projects</a:t>
            </a:r>
          </a:p>
        </p:txBody>
      </p:sp>
      <p:pic>
        <p:nvPicPr>
          <p:cNvPr id="4" name="Content Placeholder 3">
            <a:extLst>
              <a:ext uri="{FF2B5EF4-FFF2-40B4-BE49-F238E27FC236}">
                <a16:creationId xmlns:a16="http://schemas.microsoft.com/office/drawing/2014/main" id="{2B59249D-508E-B8C0-B2CD-CCC7267620C8}"/>
              </a:ext>
            </a:extLst>
          </p:cNvPr>
          <p:cNvPicPr>
            <a:picLocks noGrp="1" noChangeAspect="1"/>
          </p:cNvPicPr>
          <p:nvPr>
            <p:ph idx="1"/>
          </p:nvPr>
        </p:nvPicPr>
        <p:blipFill>
          <a:blip r:embed="rId2"/>
          <a:stretch>
            <a:fillRect/>
          </a:stretch>
        </p:blipFill>
        <p:spPr>
          <a:xfrm>
            <a:off x="1219874" y="1828800"/>
            <a:ext cx="10769648" cy="4800600"/>
          </a:xfrm>
          <a:prstGeom prst="rect">
            <a:avLst/>
          </a:prstGeom>
        </p:spPr>
      </p:pic>
    </p:spTree>
    <p:extLst>
      <p:ext uri="{BB962C8B-B14F-4D97-AF65-F5344CB8AC3E}">
        <p14:creationId xmlns:p14="http://schemas.microsoft.com/office/powerpoint/2010/main" val="9954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C2017-899E-F187-BFF6-E66EFEF4E1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5005D2-4237-F910-257E-8D0BF4A6FF35}"/>
              </a:ext>
            </a:extLst>
          </p:cNvPr>
          <p:cNvSpPr>
            <a:spLocks noGrp="1"/>
          </p:cNvSpPr>
          <p:nvPr>
            <p:ph type="title"/>
          </p:nvPr>
        </p:nvSpPr>
        <p:spPr/>
        <p:txBody>
          <a:bodyPr/>
          <a:lstStyle/>
          <a:p>
            <a:pPr algn="ctr"/>
            <a:r>
              <a:rPr lang="en-US"/>
              <a:t>Preliminary Budget Workshop</a:t>
            </a:r>
            <a:br>
              <a:rPr lang="en-US"/>
            </a:br>
            <a:r>
              <a:rPr lang="en-US"/>
              <a:t> 2025-2026</a:t>
            </a:r>
            <a:endParaRPr lang="en-US" dirty="0"/>
          </a:p>
        </p:txBody>
      </p:sp>
      <p:sp>
        <p:nvSpPr>
          <p:cNvPr id="14" name="Content Placeholder 13">
            <a:extLst>
              <a:ext uri="{FF2B5EF4-FFF2-40B4-BE49-F238E27FC236}">
                <a16:creationId xmlns:a16="http://schemas.microsoft.com/office/drawing/2014/main" id="{0E9D605C-3B1A-682F-4B3B-E9A25BD5187B}"/>
              </a:ext>
            </a:extLst>
          </p:cNvPr>
          <p:cNvSpPr>
            <a:spLocks noGrp="1"/>
          </p:cNvSpPr>
          <p:nvPr>
            <p:ph idx="1"/>
          </p:nvPr>
        </p:nvSpPr>
        <p:spPr>
          <a:xfrm>
            <a:off x="1446211" y="1828800"/>
            <a:ext cx="10134601" cy="4495800"/>
          </a:xfrm>
        </p:spPr>
        <p:txBody>
          <a:bodyPr>
            <a:noAutofit/>
          </a:bodyPr>
          <a:lstStyle/>
          <a:p>
            <a:pPr marL="0" indent="0">
              <a:buNone/>
            </a:pPr>
            <a:endParaRPr lang="en-US" sz="2000"/>
          </a:p>
          <a:p>
            <a:pPr marL="0" indent="0">
              <a:buNone/>
            </a:pPr>
            <a:endParaRPr lang="en-US" sz="2000"/>
          </a:p>
          <a:p>
            <a:pPr marL="0" indent="0">
              <a:buNone/>
            </a:pPr>
            <a:endParaRPr lang="en-US" sz="2000"/>
          </a:p>
          <a:p>
            <a:pPr marL="0" indent="0">
              <a:buNone/>
            </a:pPr>
            <a:endParaRPr lang="en-US" sz="2000" dirty="0"/>
          </a:p>
        </p:txBody>
      </p:sp>
      <p:pic>
        <p:nvPicPr>
          <p:cNvPr id="2" name="Picture 1">
            <a:extLst>
              <a:ext uri="{FF2B5EF4-FFF2-40B4-BE49-F238E27FC236}">
                <a16:creationId xmlns:a16="http://schemas.microsoft.com/office/drawing/2014/main" id="{BDA8F66D-6334-8367-1346-4F5F8DEBC57D}"/>
              </a:ext>
            </a:extLst>
          </p:cNvPr>
          <p:cNvPicPr>
            <a:picLocks noChangeAspect="1"/>
          </p:cNvPicPr>
          <p:nvPr/>
        </p:nvPicPr>
        <p:blipFill>
          <a:blip r:embed="rId2"/>
          <a:stretch>
            <a:fillRect/>
          </a:stretch>
        </p:blipFill>
        <p:spPr>
          <a:xfrm>
            <a:off x="1612722" y="2657474"/>
            <a:ext cx="9757015" cy="1990726"/>
          </a:xfrm>
          <a:prstGeom prst="rect">
            <a:avLst/>
          </a:prstGeom>
        </p:spPr>
      </p:pic>
    </p:spTree>
    <p:extLst>
      <p:ext uri="{BB962C8B-B14F-4D97-AF65-F5344CB8AC3E}">
        <p14:creationId xmlns:p14="http://schemas.microsoft.com/office/powerpoint/2010/main" val="358513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C4F4B-992B-96C3-22BA-9F028C47D94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5D27D85-917E-F1EF-3959-04994785F963}"/>
              </a:ext>
            </a:extLst>
          </p:cNvPr>
          <p:cNvSpPr>
            <a:spLocks noGrp="1"/>
          </p:cNvSpPr>
          <p:nvPr>
            <p:ph type="title"/>
          </p:nvPr>
        </p:nvSpPr>
        <p:spPr/>
        <p:txBody>
          <a:bodyPr/>
          <a:lstStyle/>
          <a:p>
            <a:pPr algn="ctr"/>
            <a:r>
              <a:rPr lang="en-US" dirty="0"/>
              <a:t>Preliminary Budget Workshop</a:t>
            </a:r>
            <a:br>
              <a:rPr lang="en-US" dirty="0"/>
            </a:br>
            <a:r>
              <a:rPr lang="en-US" dirty="0"/>
              <a:t> 2025-2026</a:t>
            </a:r>
          </a:p>
        </p:txBody>
      </p:sp>
      <p:sp>
        <p:nvSpPr>
          <p:cNvPr id="14" name="Content Placeholder 13">
            <a:extLst>
              <a:ext uri="{FF2B5EF4-FFF2-40B4-BE49-F238E27FC236}">
                <a16:creationId xmlns:a16="http://schemas.microsoft.com/office/drawing/2014/main" id="{D0DA2C3D-F621-626D-E958-9F8B3D8CDF2D}"/>
              </a:ext>
            </a:extLst>
          </p:cNvPr>
          <p:cNvSpPr>
            <a:spLocks noGrp="1"/>
          </p:cNvSpPr>
          <p:nvPr>
            <p:ph idx="1"/>
          </p:nvPr>
        </p:nvSpPr>
        <p:spPr>
          <a:xfrm>
            <a:off x="1446211" y="1828800"/>
            <a:ext cx="10134601" cy="4495800"/>
          </a:xfrm>
        </p:spPr>
        <p:txBody>
          <a:bodyPr>
            <a:noAutofit/>
          </a:bodyPr>
          <a:lstStyle/>
          <a:p>
            <a:pPr marL="0" indent="0">
              <a:buNone/>
            </a:pPr>
            <a:r>
              <a:rPr lang="en-US" sz="2000" dirty="0"/>
              <a:t>*Budget Events/Discussions/Updates</a:t>
            </a:r>
          </a:p>
          <a:p>
            <a:pPr marL="0" indent="0">
              <a:buNone/>
            </a:pPr>
            <a:r>
              <a:rPr lang="en-US" sz="2000" dirty="0"/>
              <a:t>*Last Workshop on 7/10 Council asked to include all Street work in CIP except for construction cost of Austin Street</a:t>
            </a:r>
          </a:p>
          <a:p>
            <a:pPr marL="0" indent="0">
              <a:buNone/>
            </a:pPr>
            <a:r>
              <a:rPr lang="en-US" sz="2000" dirty="0"/>
              <a:t>*Budget includes Proposal A of Condrey Study and adds an estimated 23 days of General Fund Reserves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06002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88392-6148-9688-3E54-17476F0CF4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B5052EA-E5FC-77E6-1BFE-77EBAD66AF3C}"/>
              </a:ext>
            </a:extLst>
          </p:cNvPr>
          <p:cNvSpPr>
            <a:spLocks noGrp="1"/>
          </p:cNvSpPr>
          <p:nvPr>
            <p:ph type="title"/>
          </p:nvPr>
        </p:nvSpPr>
        <p:spPr/>
        <p:txBody>
          <a:bodyPr/>
          <a:lstStyle/>
          <a:p>
            <a:pPr algn="ctr"/>
            <a:r>
              <a:rPr lang="en-US" dirty="0"/>
              <a:t>Preliminary</a:t>
            </a:r>
            <a:br>
              <a:rPr lang="en-US" dirty="0"/>
            </a:br>
            <a:r>
              <a:rPr lang="en-US" dirty="0"/>
              <a:t> 2025-2026 Budget</a:t>
            </a:r>
          </a:p>
        </p:txBody>
      </p:sp>
      <p:sp>
        <p:nvSpPr>
          <p:cNvPr id="14" name="Content Placeholder 13">
            <a:extLst>
              <a:ext uri="{FF2B5EF4-FFF2-40B4-BE49-F238E27FC236}">
                <a16:creationId xmlns:a16="http://schemas.microsoft.com/office/drawing/2014/main" id="{EB2154DB-0894-E0FE-96E8-AF8BC8AA5B79}"/>
              </a:ext>
            </a:extLst>
          </p:cNvPr>
          <p:cNvSpPr>
            <a:spLocks noGrp="1"/>
          </p:cNvSpPr>
          <p:nvPr>
            <p:ph idx="1"/>
          </p:nvPr>
        </p:nvSpPr>
        <p:spPr>
          <a:xfrm>
            <a:off x="1446211" y="1828800"/>
            <a:ext cx="10134601" cy="4495800"/>
          </a:xfrm>
        </p:spPr>
        <p:txBody>
          <a:bodyPr>
            <a:noAutofit/>
          </a:bodyPr>
          <a:lstStyle/>
          <a:p>
            <a:pPr marL="0" indent="0">
              <a:buNone/>
            </a:pPr>
            <a:r>
              <a:rPr lang="en-US" sz="2000" dirty="0"/>
              <a:t>Project and Capital Request (pulled from 5-year CIP prioritization discussions on 5/29/25):</a:t>
            </a:r>
          </a:p>
          <a:p>
            <a:pPr marL="0" indent="0">
              <a:buNone/>
            </a:pPr>
            <a:r>
              <a:rPr lang="en-US" sz="2000" dirty="0"/>
              <a:t>*Austin Street (Engineering &amp; Design)					$300,000</a:t>
            </a:r>
          </a:p>
          <a:p>
            <a:pPr marL="0" indent="0">
              <a:buNone/>
            </a:pPr>
            <a:r>
              <a:rPr lang="en-US" sz="2000" dirty="0"/>
              <a:t>*Enterprise Drainage							$200,000</a:t>
            </a:r>
          </a:p>
          <a:p>
            <a:pPr marL="0" indent="0">
              <a:buNone/>
            </a:pPr>
            <a:r>
              <a:rPr lang="en-US" sz="2000" dirty="0"/>
              <a:t>*</a:t>
            </a:r>
            <a:r>
              <a:rPr lang="en-US" sz="2000" dirty="0" err="1"/>
              <a:t>Bayshores</a:t>
            </a:r>
            <a:r>
              <a:rPr lang="en-US" sz="2000" dirty="0"/>
              <a:t> &amp; Broadway Street Erosion					$400,000</a:t>
            </a:r>
          </a:p>
          <a:p>
            <a:pPr marL="0" indent="0">
              <a:buNone/>
            </a:pPr>
            <a:r>
              <a:rPr lang="en-US" sz="2000" dirty="0"/>
              <a:t>*Enterprise Street Improvements						$450,000</a:t>
            </a:r>
          </a:p>
          <a:p>
            <a:pPr marL="0" indent="0">
              <a:buNone/>
            </a:pPr>
            <a:r>
              <a:rPr lang="en-US" sz="2000" dirty="0"/>
              <a:t>*Water Street Improvements						$625,000</a:t>
            </a:r>
          </a:p>
          <a:p>
            <a:pPr marL="0" indent="0">
              <a:buNone/>
            </a:pPr>
            <a:r>
              <a:rPr lang="en-US" sz="2000" dirty="0"/>
              <a:t>*Magnolia Street Improvements						$300,000</a:t>
            </a:r>
          </a:p>
          <a:p>
            <a:pPr marL="0" indent="0">
              <a:buNone/>
            </a:pPr>
            <a:r>
              <a:rPr lang="en-US" sz="2000" dirty="0"/>
              <a:t>*Market Street Improvements						$300,000</a:t>
            </a:r>
          </a:p>
          <a:p>
            <a:pPr marL="0" indent="0">
              <a:buNone/>
            </a:pPr>
            <a:endParaRPr lang="en-US" sz="2000" dirty="0"/>
          </a:p>
        </p:txBody>
      </p:sp>
    </p:spTree>
    <p:extLst>
      <p:ext uri="{BB962C8B-B14F-4D97-AF65-F5344CB8AC3E}">
        <p14:creationId xmlns:p14="http://schemas.microsoft.com/office/powerpoint/2010/main" val="99639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17725</TotalTime>
  <Words>1314</Words>
  <Application>Microsoft Office PowerPoint</Application>
  <PresentationFormat>Custom</PresentationFormat>
  <Paragraphs>145</Paragraphs>
  <Slides>63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Cambria</vt:lpstr>
      <vt:lpstr>Times New Roman</vt:lpstr>
      <vt:lpstr>Currency Symbols 16x9</vt:lpstr>
      <vt:lpstr>2025-2026 Preliminary Budget Workshop 7.29.25</vt:lpstr>
      <vt:lpstr>Preliminary Budget Workshop  2025-2026</vt:lpstr>
      <vt:lpstr>Preliminary Budget Workshop  2025-2026</vt:lpstr>
      <vt:lpstr>Preliminary Budget Workshop  2025-2026</vt:lpstr>
      <vt:lpstr>Preliminary Budget Workshop  2025-2026</vt:lpstr>
      <vt:lpstr>Preliminary Budget Workshop  2025-2026</vt:lpstr>
      <vt:lpstr>Preliminary Budget Workshop  2025-2026</vt:lpstr>
      <vt:lpstr>Preliminary Budget Workshop  2025-2026</vt:lpstr>
      <vt:lpstr>Preliminary  2025-2026 Budget</vt:lpstr>
      <vt:lpstr>Preliminary  2025-2026 Budget</vt:lpstr>
      <vt:lpstr>Preliminary  2025-2026 Budget</vt:lpstr>
      <vt:lpstr>Preliminary  2025-2026 Budget</vt:lpstr>
      <vt:lpstr>Preliminary Budget w/Plan A compensation plan and 30 days reserves per Strategic Plan. Includes Street CIP, cover V&amp;E and other top department/Council priorities</vt:lpstr>
      <vt:lpstr>PowerPoint Presentation</vt:lpstr>
      <vt:lpstr>Status of Presentation  2025-2026 Preliminary Budget</vt:lpstr>
      <vt:lpstr>PowerPoint Presentation</vt:lpstr>
      <vt:lpstr>Preliminary  2025-2026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Preliminary 2025-2026 Budget</vt:lpstr>
      <vt:lpstr>Financial Priorities 2025-2026</vt:lpstr>
      <vt:lpstr>Budget Priorities 2025-2026</vt:lpstr>
      <vt:lpstr>Budget Calendar</vt:lpstr>
      <vt:lpstr>Work as a Team</vt:lpstr>
      <vt:lpstr>Five-Year Capital Improvement Projects </vt:lpstr>
      <vt:lpstr>Five Year Capital Improvement Projects</vt:lpstr>
      <vt:lpstr>Five Year Capital Improvement Projects</vt:lpstr>
      <vt:lpstr>Five Year Capital Improvement Projects</vt:lpstr>
      <vt:lpstr>Five Year Capital Improvement Projects</vt:lpstr>
      <vt:lpstr>Five Year Capital Improvement Projects</vt:lpstr>
      <vt:lpstr>Five Year Capital Improvement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Wendy Jagat</dc:creator>
  <cp:lastModifiedBy>Robbie Sorrell</cp:lastModifiedBy>
  <cp:revision>624</cp:revision>
  <cp:lastPrinted>2025-06-06T13:47:34Z</cp:lastPrinted>
  <dcterms:created xsi:type="dcterms:W3CDTF">2024-04-11T14:21:29Z</dcterms:created>
  <dcterms:modified xsi:type="dcterms:W3CDTF">2025-07-29T16:40:53Z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