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3"/>
  </p:notesMasterIdLst>
  <p:handoutMasterIdLst>
    <p:handoutMasterId r:id="rId74"/>
  </p:handoutMasterIdLst>
  <p:sldIdLst>
    <p:sldId id="318" r:id="rId2"/>
    <p:sldId id="467" r:id="rId3"/>
    <p:sldId id="496" r:id="rId4"/>
    <p:sldId id="492" r:id="rId5"/>
    <p:sldId id="425" r:id="rId6"/>
    <p:sldId id="494" r:id="rId7"/>
    <p:sldId id="495" r:id="rId8"/>
    <p:sldId id="493" r:id="rId9"/>
    <p:sldId id="455" r:id="rId10"/>
    <p:sldId id="456" r:id="rId11"/>
    <p:sldId id="437" r:id="rId12"/>
    <p:sldId id="445" r:id="rId13"/>
    <p:sldId id="359" r:id="rId14"/>
    <p:sldId id="350" r:id="rId15"/>
    <p:sldId id="428" r:id="rId16"/>
    <p:sldId id="497" r:id="rId17"/>
    <p:sldId id="499" r:id="rId18"/>
    <p:sldId id="502" r:id="rId19"/>
    <p:sldId id="500" r:id="rId20"/>
    <p:sldId id="501" r:id="rId21"/>
    <p:sldId id="503" r:id="rId22"/>
    <p:sldId id="504" r:id="rId23"/>
    <p:sldId id="505" r:id="rId24"/>
    <p:sldId id="506" r:id="rId25"/>
    <p:sldId id="507" r:id="rId26"/>
    <p:sldId id="508" r:id="rId27"/>
    <p:sldId id="509" r:id="rId28"/>
    <p:sldId id="498" r:id="rId29"/>
    <p:sldId id="454" r:id="rId30"/>
    <p:sldId id="440" r:id="rId31"/>
    <p:sldId id="512" r:id="rId32"/>
    <p:sldId id="513" r:id="rId33"/>
    <p:sldId id="514" r:id="rId34"/>
    <p:sldId id="516" r:id="rId35"/>
    <p:sldId id="517" r:id="rId36"/>
    <p:sldId id="518" r:id="rId37"/>
    <p:sldId id="439" r:id="rId38"/>
    <p:sldId id="474" r:id="rId39"/>
    <p:sldId id="475" r:id="rId40"/>
    <p:sldId id="476" r:id="rId41"/>
    <p:sldId id="477" r:id="rId42"/>
    <p:sldId id="485" r:id="rId43"/>
    <p:sldId id="478" r:id="rId44"/>
    <p:sldId id="479" r:id="rId45"/>
    <p:sldId id="480" r:id="rId46"/>
    <p:sldId id="481" r:id="rId47"/>
    <p:sldId id="482" r:id="rId48"/>
    <p:sldId id="483" r:id="rId49"/>
    <p:sldId id="484" r:id="rId50"/>
    <p:sldId id="486" r:id="rId51"/>
    <p:sldId id="487" r:id="rId52"/>
    <p:sldId id="488" r:id="rId53"/>
    <p:sldId id="489" r:id="rId54"/>
    <p:sldId id="490" r:id="rId55"/>
    <p:sldId id="491" r:id="rId56"/>
    <p:sldId id="369" r:id="rId57"/>
    <p:sldId id="374" r:id="rId58"/>
    <p:sldId id="416" r:id="rId59"/>
    <p:sldId id="386" r:id="rId60"/>
    <p:sldId id="519" r:id="rId61"/>
    <p:sldId id="520" r:id="rId62"/>
    <p:sldId id="521" r:id="rId63"/>
    <p:sldId id="468" r:id="rId64"/>
    <p:sldId id="426" r:id="rId65"/>
    <p:sldId id="452" r:id="rId66"/>
    <p:sldId id="446" r:id="rId67"/>
    <p:sldId id="447" r:id="rId68"/>
    <p:sldId id="448" r:id="rId69"/>
    <p:sldId id="449" r:id="rId70"/>
    <p:sldId id="450" r:id="rId71"/>
    <p:sldId id="451" r:id="rId72"/>
  </p:sldIdLst>
  <p:sldSz cx="12188825" cy="6858000"/>
  <p:notesSz cx="7102475" cy="9388475"/>
  <p:custDataLst>
    <p:tags r:id="rId7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4030">
          <p15:clr>
            <a:srgbClr val="A4A3A4"/>
          </p15:clr>
        </p15:guide>
        <p15:guide id="3" orient="horz" pos="1152">
          <p15:clr>
            <a:srgbClr val="A4A3A4"/>
          </p15:clr>
        </p15:guide>
        <p15:guide id="4" orient="horz" pos="1018">
          <p15:clr>
            <a:srgbClr val="A4A3A4"/>
          </p15:clr>
        </p15:guide>
        <p15:guide id="5" orient="horz" pos="3886">
          <p15:clr>
            <a:srgbClr val="A4A3A4"/>
          </p15:clr>
        </p15:guide>
        <p15:guide id="6" orient="horz" pos="2928">
          <p15:clr>
            <a:srgbClr val="A4A3A4"/>
          </p15:clr>
        </p15:guide>
        <p15:guide id="7" orient="horz" pos="3072">
          <p15:clr>
            <a:srgbClr val="A4A3A4"/>
          </p15:clr>
        </p15:guide>
        <p15:guide id="8" orient="horz" pos="407">
          <p15:clr>
            <a:srgbClr val="A4A3A4"/>
          </p15:clr>
        </p15:guide>
        <p15:guide id="9" pos="3839">
          <p15:clr>
            <a:srgbClr val="A4A3A4"/>
          </p15:clr>
        </p15:guide>
        <p15:guide id="10" pos="959">
          <p15:clr>
            <a:srgbClr val="A4A3A4"/>
          </p15:clr>
        </p15:guide>
        <p15:guide id="11" pos="7151">
          <p15:clr>
            <a:srgbClr val="A4A3A4"/>
          </p15:clr>
        </p15:guide>
        <p15:guide id="12" pos="671">
          <p15:clr>
            <a:srgbClr val="A4A3A4"/>
          </p15:clr>
        </p15:guide>
        <p15:guide id="13" pos="4991">
          <p15:clr>
            <a:srgbClr val="A4A3A4"/>
          </p15:clr>
        </p15:guide>
        <p15:guide id="14" pos="7007">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90FE"/>
    <a:srgbClr val="E05F2C"/>
    <a:srgbClr val="F35929"/>
    <a:srgbClr val="92C610"/>
    <a:srgbClr val="010D41"/>
    <a:srgbClr val="828282"/>
    <a:srgbClr val="8086FC"/>
    <a:srgbClr val="6D6DFB"/>
    <a:srgbClr val="4E78F0"/>
    <a:srgbClr val="F093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CF1AB2-1976-4502-BF36-3FF5EA218861}">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29" autoAdjust="0"/>
  </p:normalViewPr>
  <p:slideViewPr>
    <p:cSldViewPr showGuides="1">
      <p:cViewPr varScale="1">
        <p:scale>
          <a:sx n="106" d="100"/>
          <a:sy n="106" d="100"/>
        </p:scale>
        <p:origin x="792" y="96"/>
      </p:cViewPr>
      <p:guideLst>
        <p:guide orient="horz" pos="2160"/>
        <p:guide orient="horz" pos="4030"/>
        <p:guide orient="horz" pos="1152"/>
        <p:guide orient="horz" pos="1018"/>
        <p:guide orient="horz" pos="3886"/>
        <p:guide orient="horz" pos="2928"/>
        <p:guide orient="horz" pos="3072"/>
        <p:guide orient="horz" pos="407"/>
        <p:guide pos="3839"/>
        <p:guide pos="959"/>
        <p:guide pos="7151"/>
        <p:guide pos="671"/>
        <p:guide pos="4991"/>
        <p:guide pos="7007"/>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6" d="100"/>
          <a:sy n="66" d="100"/>
        </p:scale>
        <p:origin x="2850"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8669AFDC-7658-4951-B0FF-52DFF2A93C0A}" type="datetimeFigureOut">
              <a:rPr lang="en-US" smtClean="0"/>
              <a:t>8/5/2025</a:t>
            </a:fld>
            <a:endParaRPr lang="en-US" dirty="0"/>
          </a:p>
        </p:txBody>
      </p:sp>
      <p:sp>
        <p:nvSpPr>
          <p:cNvPr id="4" name="Footer Placeholder 3"/>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AF8ED99B-9732-49FC-9C16-B56FEB1B1092}" type="slidenum">
              <a:rPr lang="en-US" smtClean="0"/>
              <a:t>‹#›</a:t>
            </a:fld>
            <a:endParaRPr lang="en-US" dirty="0"/>
          </a:p>
        </p:txBody>
      </p:sp>
    </p:spTree>
    <p:extLst>
      <p:ext uri="{BB962C8B-B14F-4D97-AF65-F5344CB8AC3E}">
        <p14:creationId xmlns:p14="http://schemas.microsoft.com/office/powerpoint/2010/main" val="1314662616"/>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7:08:39.132"/>
    </inkml:context>
    <inkml:brush xml:id="br0">
      <inkml:brushProperty name="width" value="0.035" units="cm"/>
      <inkml:brushProperty name="height" value="0.035" units="cm"/>
      <inkml:brushProperty name="color" value="#E71224"/>
    </inkml:brush>
  </inkml:definitions>
  <inkml:trace contextRef="#ctx0" brushRef="#br0">1 1 24575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3ABD2D7A-D230-4F91-BD59-0A39C2703BA8}" type="datetimeFigureOut">
              <a:rPr lang="en-US" smtClean="0"/>
              <a:t>8/5/2025</a:t>
            </a:fld>
            <a:endParaRPr lang="en-US" dirty="0"/>
          </a:p>
        </p:txBody>
      </p:sp>
      <p:sp>
        <p:nvSpPr>
          <p:cNvPr id="4" name="Slide Image Placeholder 3"/>
          <p:cNvSpPr>
            <a:spLocks noGrp="1" noRot="1" noChangeAspect="1"/>
          </p:cNvSpPr>
          <p:nvPr>
            <p:ph type="sldImg" idx="2"/>
          </p:nvPr>
        </p:nvSpPr>
        <p:spPr>
          <a:xfrm>
            <a:off x="423863" y="704850"/>
            <a:ext cx="6254750" cy="3519488"/>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F93199CD-3E1B-4AE6-990F-76F925F5EA9F}" type="slidenum">
              <a:rPr lang="en-US" smtClean="0"/>
              <a:t>‹#›</a:t>
            </a:fld>
            <a:endParaRPr lang="en-US" dirty="0"/>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0824" y="1600200"/>
            <a:ext cx="5945188" cy="3048000"/>
          </a:xfrm>
        </p:spPr>
        <p:txBody>
          <a:bodyPr anchor="b">
            <a:normAutofit/>
          </a:bodyPr>
          <a:lstStyle>
            <a:lvl1pPr>
              <a:lnSpc>
                <a:spcPct val="80000"/>
              </a:lnSpc>
              <a:defRPr sz="6600">
                <a:solidFill>
                  <a:schemeClr val="tx1"/>
                </a:solidFill>
              </a:defRPr>
            </a:lvl1pPr>
          </a:lstStyle>
          <a:p>
            <a:r>
              <a:rPr lang="en-US"/>
              <a:t>Click to edit Master title style</a:t>
            </a:r>
            <a:endParaRPr/>
          </a:p>
        </p:txBody>
      </p:sp>
      <p:sp>
        <p:nvSpPr>
          <p:cNvPr id="3" name="Subtitle 2"/>
          <p:cNvSpPr>
            <a:spLocks noGrp="1"/>
          </p:cNvSpPr>
          <p:nvPr>
            <p:ph type="subTitle" idx="1" hasCustomPrompt="1"/>
          </p:nvPr>
        </p:nvSpPr>
        <p:spPr>
          <a:xfrm>
            <a:off x="1520825" y="4898572"/>
            <a:ext cx="5945187" cy="1270453"/>
          </a:xfrm>
        </p:spPr>
        <p:txBody>
          <a:bodyPr>
            <a:noAutofit/>
          </a:bodyPr>
          <a:lstStyle>
            <a:lvl1pPr marL="0" indent="0" algn="l">
              <a:spcBef>
                <a:spcPts val="0"/>
              </a:spcBef>
              <a:buNone/>
              <a:defRPr sz="2800" cap="none" baseline="0">
                <a:solidFill>
                  <a:schemeClr val="accent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E</a:t>
            </a:r>
            <a:r>
              <a:rPr dirty="0"/>
              <a:t>dit Master subtitle style</a:t>
            </a:r>
          </a:p>
        </p:txBody>
      </p:sp>
      <p:cxnSp>
        <p:nvCxnSpPr>
          <p:cNvPr id="6" name="Straight Connector 5"/>
          <p:cNvCxnSpPr/>
          <p:nvPr/>
        </p:nvCxnSpPr>
        <p:spPr>
          <a:xfrm>
            <a:off x="1658936" y="4782971"/>
            <a:ext cx="56546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grpSp>
        <p:nvGrpSpPr>
          <p:cNvPr id="5" name="Group 4"/>
          <p:cNvGrpSpPr/>
          <p:nvPr userDrawn="1"/>
        </p:nvGrpSpPr>
        <p:grpSpPr>
          <a:xfrm>
            <a:off x="7923213" y="0"/>
            <a:ext cx="4265612" cy="6858000"/>
            <a:chOff x="7923213" y="0"/>
            <a:chExt cx="4265612" cy="685800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7923213" y="0"/>
              <a:ext cx="4265612" cy="6858000"/>
            </a:xfrm>
            <a:prstGeom prst="rect">
              <a:avLst/>
            </a:prstGeom>
          </p:spPr>
        </p:pic>
        <p:sp>
          <p:nvSpPr>
            <p:cNvPr id="13" name="Rectangle 12"/>
            <p:cNvSpPr/>
            <p:nvPr/>
          </p:nvSpPr>
          <p:spPr>
            <a:xfrm>
              <a:off x="7923213" y="0"/>
              <a:ext cx="1065213" cy="6858000"/>
            </a:xfrm>
            <a:prstGeom prst="rect">
              <a:avLst/>
            </a:prstGeom>
            <a:gradFill flip="none" rotWithShape="1">
              <a:gsLst>
                <a:gs pos="75000">
                  <a:schemeClr val="tx2">
                    <a:alpha val="0"/>
                  </a:schemeClr>
                </a:gs>
                <a:gs pos="100000">
                  <a:schemeClr val="tx2">
                    <a:alpha val="2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defRPr>
            </a:lvl1p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3F41C87-7AD9-4845-A077-840E4A0F3F06}" type="datetimeFigureOut">
              <a:rPr lang="en-US"/>
              <a:t>8/5/2025</a:t>
            </a:fld>
            <a:endParaRPr dirty="0"/>
          </a:p>
        </p:txBody>
      </p:sp>
      <p:sp>
        <p:nvSpPr>
          <p:cNvPr id="6" name="Slide Number Placeholder 5"/>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23412" y="646112"/>
            <a:ext cx="1828801" cy="5522913"/>
          </a:xfrm>
        </p:spPr>
        <p:txBody>
          <a:bodyPr vert="eaVert"/>
          <a:lstStyle>
            <a:lvl1pPr>
              <a:defRPr>
                <a:solidFill>
                  <a:schemeClr val="accent1">
                    <a:lumMod val="50000"/>
                  </a:schemeClr>
                </a:solidFill>
              </a:defRPr>
            </a:lvl1pPr>
          </a:lstStyle>
          <a:p>
            <a:r>
              <a:rPr lang="en-US"/>
              <a:t>Click to edit Master title style</a:t>
            </a:r>
            <a:endParaRPr/>
          </a:p>
        </p:txBody>
      </p:sp>
      <p:sp>
        <p:nvSpPr>
          <p:cNvPr id="3" name="Vertical Text Placeholder 2"/>
          <p:cNvSpPr>
            <a:spLocks noGrp="1"/>
          </p:cNvSpPr>
          <p:nvPr>
            <p:ph type="body" orient="vert" idx="1"/>
          </p:nvPr>
        </p:nvSpPr>
        <p:spPr>
          <a:xfrm>
            <a:off x="1522412" y="646112"/>
            <a:ext cx="7620000" cy="55229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3F41C87-7AD9-4845-A077-840E4A0F3F06}" type="datetimeFigureOut">
              <a:rPr lang="en-US"/>
              <a:t>8/5/2025</a:t>
            </a:fld>
            <a:endParaRPr dirty="0"/>
          </a:p>
        </p:txBody>
      </p:sp>
      <p:sp>
        <p:nvSpPr>
          <p:cNvPr id="6" name="Slide Number Placeholder 5"/>
          <p:cNvSpPr>
            <a:spLocks noGrp="1"/>
          </p:cNvSpPr>
          <p:nvPr>
            <p:ph type="sldNum" sz="quarter" idx="12"/>
          </p:nvPr>
        </p:nvSpPr>
        <p:spPr/>
        <p:txBody>
          <a:bodyPr/>
          <a:lstStyle/>
          <a:p>
            <a:fld id="{2A013F82-EE5E-44EE-A61D-E31C6657F26F}" type="slidenum">
              <a:rPr/>
              <a:t>‹#›</a:t>
            </a:fld>
            <a:endParaRPr dirty="0"/>
          </a:p>
        </p:txBody>
      </p:sp>
      <p:cxnSp>
        <p:nvCxnSpPr>
          <p:cNvPr id="7" name="Straight Connector 6"/>
          <p:cNvCxnSpPr/>
          <p:nvPr/>
        </p:nvCxnSpPr>
        <p:spPr>
          <a:xfrm>
            <a:off x="9371012" y="762000"/>
            <a:ext cx="0" cy="533400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defRPr>
            </a:lvl1pPr>
          </a:lstStyle>
          <a:p>
            <a:r>
              <a:rPr lang="en-US"/>
              <a:t>Click to edit Master title style</a:t>
            </a:r>
            <a:endParaRPr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3F41C87-7AD9-4845-A077-840E4A0F3F06}" type="datetimeFigureOut">
              <a:rPr lang="en-US"/>
              <a:t>8/5/2025</a:t>
            </a:fld>
            <a:endParaRPr dirty="0"/>
          </a:p>
        </p:txBody>
      </p:sp>
      <p:sp>
        <p:nvSpPr>
          <p:cNvPr id="6" name="Slide Number Placeholder 5"/>
          <p:cNvSpPr>
            <a:spLocks noGrp="1"/>
          </p:cNvSpPr>
          <p:nvPr>
            <p:ph type="sldNum" sz="quarter" idx="12"/>
          </p:nvPr>
        </p:nvSpPr>
        <p:spPr/>
        <p:txBody>
          <a:bodyPr/>
          <a:lstStyle/>
          <a:p>
            <a:fld id="{2A013F82-EE5E-44EE-A61D-E31C6657F26F}" type="slidenum">
              <a:rPr/>
              <a:t>‹#›</a:t>
            </a:fld>
            <a:endParaRPr dirty="0"/>
          </a:p>
        </p:txBody>
      </p:sp>
      <p:cxnSp>
        <p:nvCxnSpPr>
          <p:cNvPr id="7" name="Straight Connector 6"/>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2410" y="2237096"/>
            <a:ext cx="8229601" cy="2411103"/>
          </a:xfrm>
        </p:spPr>
        <p:txBody>
          <a:bodyPr anchor="b">
            <a:normAutofit/>
          </a:bodyPr>
          <a:lstStyle>
            <a:lvl1pPr algn="l">
              <a:lnSpc>
                <a:spcPct val="80000"/>
              </a:lnSpc>
              <a:defRPr sz="4800" b="0" cap="none" baseline="0">
                <a:solidFill>
                  <a:schemeClr val="tx1"/>
                </a:solidFill>
              </a:defRPr>
            </a:lvl1pPr>
          </a:lstStyle>
          <a:p>
            <a:r>
              <a:rPr lang="en-US"/>
              <a:t>Click to edit Master title style</a:t>
            </a:r>
            <a:endParaRPr/>
          </a:p>
        </p:txBody>
      </p:sp>
      <p:sp>
        <p:nvSpPr>
          <p:cNvPr id="3" name="Text Placeholder 2"/>
          <p:cNvSpPr>
            <a:spLocks noGrp="1"/>
          </p:cNvSpPr>
          <p:nvPr>
            <p:ph type="body" idx="1"/>
          </p:nvPr>
        </p:nvSpPr>
        <p:spPr>
          <a:xfrm>
            <a:off x="1522412" y="4876800"/>
            <a:ext cx="8229601" cy="1292225"/>
          </a:xfrm>
        </p:spPr>
        <p:txBody>
          <a:bodyPr anchor="t">
            <a:normAutofit/>
          </a:bodyPr>
          <a:lstStyle>
            <a:lvl1pPr marL="0" indent="0">
              <a:spcBef>
                <a:spcPts val="0"/>
              </a:spcBef>
              <a:buNone/>
              <a:defRPr sz="2800" cap="none" baseline="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grpSp>
        <p:nvGrpSpPr>
          <p:cNvPr id="7" name="Group 6"/>
          <p:cNvGrpSpPr/>
          <p:nvPr userDrawn="1"/>
        </p:nvGrpSpPr>
        <p:grpSpPr>
          <a:xfrm>
            <a:off x="11123611" y="0"/>
            <a:ext cx="1065214" cy="6868886"/>
            <a:chOff x="11123611" y="0"/>
            <a:chExt cx="1065214" cy="6868886"/>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1123611" y="0"/>
              <a:ext cx="1065213" cy="6858000"/>
            </a:xfrm>
            <a:prstGeom prst="rect">
              <a:avLst/>
            </a:prstGeom>
          </p:spPr>
        </p:pic>
        <p:sp>
          <p:nvSpPr>
            <p:cNvPr id="12" name="Rectangle 11"/>
            <p:cNvSpPr/>
            <p:nvPr/>
          </p:nvSpPr>
          <p:spPr>
            <a:xfrm>
              <a:off x="11123612" y="10886"/>
              <a:ext cx="1065213" cy="6858000"/>
            </a:xfrm>
            <a:prstGeom prst="rect">
              <a:avLst/>
            </a:prstGeom>
            <a:gradFill flip="none" rotWithShape="1">
              <a:gsLst>
                <a:gs pos="75000">
                  <a:schemeClr val="tx2">
                    <a:alpha val="0"/>
                  </a:schemeClr>
                </a:gs>
                <a:gs pos="100000">
                  <a:schemeClr val="tx2">
                    <a:alpha val="2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3F41C87-7AD9-4845-A077-840E4A0F3F06}" type="datetimeFigureOut">
              <a:rPr lang="en-US"/>
              <a:t>8/5/2025</a:t>
            </a:fld>
            <a:endParaRPr dirty="0"/>
          </a:p>
        </p:txBody>
      </p:sp>
      <p:sp>
        <p:nvSpPr>
          <p:cNvPr id="6" name="Slide Number Placeholder 5"/>
          <p:cNvSpPr>
            <a:spLocks noGrp="1"/>
          </p:cNvSpPr>
          <p:nvPr>
            <p:ph type="sldNum" sz="quarter" idx="12"/>
          </p:nvPr>
        </p:nvSpPr>
        <p:spPr/>
        <p:txBody>
          <a:bodyPr/>
          <a:lstStyle/>
          <a:p>
            <a:fld id="{2A013F82-EE5E-44EE-A61D-E31C6657F26F}" type="slidenum">
              <a:rPr/>
              <a:t>‹#›</a:t>
            </a:fld>
            <a:endParaRPr dirty="0"/>
          </a:p>
        </p:txBody>
      </p:sp>
      <p:cxnSp>
        <p:nvCxnSpPr>
          <p:cNvPr id="9" name="Straight Connector 8"/>
          <p:cNvCxnSpPr/>
          <p:nvPr/>
        </p:nvCxnSpPr>
        <p:spPr>
          <a:xfrm>
            <a:off x="1658936" y="4782971"/>
            <a:ext cx="80168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3" y="381000"/>
            <a:ext cx="9829798" cy="1219200"/>
          </a:xfrm>
        </p:spPr>
        <p:txBody>
          <a:bodyPr/>
          <a:lstStyle>
            <a:lvl1pPr>
              <a:defRPr>
                <a:solidFill>
                  <a:schemeClr val="accent1">
                    <a:lumMod val="50000"/>
                  </a:schemeClr>
                </a:solidFill>
              </a:defRPr>
            </a:lvl1pPr>
          </a:lstStyle>
          <a:p>
            <a:r>
              <a:rPr lang="en-US"/>
              <a:t>Click to edit Master title style</a:t>
            </a:r>
            <a:endParaRPr/>
          </a:p>
        </p:txBody>
      </p:sp>
      <p:sp>
        <p:nvSpPr>
          <p:cNvPr id="3" name="Content Placeholder 2"/>
          <p:cNvSpPr>
            <a:spLocks noGrp="1"/>
          </p:cNvSpPr>
          <p:nvPr>
            <p:ph sz="half" idx="1"/>
          </p:nvPr>
        </p:nvSpPr>
        <p:spPr>
          <a:xfrm>
            <a:off x="1488168" y="1984248"/>
            <a:ext cx="4800600" cy="4187952"/>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6551612" y="1984248"/>
            <a:ext cx="4800601" cy="4187952"/>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03F41C87-7AD9-4845-A077-840E4A0F3F06}" type="datetimeFigureOut">
              <a:rPr lang="en-US"/>
              <a:t>8/5/2025</a:t>
            </a:fld>
            <a:endParaRPr dirty="0"/>
          </a:p>
        </p:txBody>
      </p:sp>
      <p:sp>
        <p:nvSpPr>
          <p:cNvPr id="7" name="Slide Number Placeholder 6"/>
          <p:cNvSpPr>
            <a:spLocks noGrp="1"/>
          </p:cNvSpPr>
          <p:nvPr>
            <p:ph type="sldNum" sz="quarter" idx="12"/>
          </p:nvPr>
        </p:nvSpPr>
        <p:spPr/>
        <p:txBody>
          <a:bodyPr/>
          <a:lstStyle/>
          <a:p>
            <a:fld id="{2A013F82-EE5E-44EE-A61D-E31C6657F26F}" type="slidenum">
              <a:rPr/>
              <a:t>‹#›</a:t>
            </a:fld>
            <a:endParaRPr dirty="0"/>
          </a:p>
        </p:txBody>
      </p:sp>
      <p:cxnSp>
        <p:nvCxnSpPr>
          <p:cNvPr id="8" name="Straight Connector 7"/>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2413" y="381000"/>
            <a:ext cx="9829798" cy="1219200"/>
          </a:xfrm>
        </p:spPr>
        <p:txBody>
          <a:bodyPr/>
          <a:lstStyle>
            <a:lvl1pPr>
              <a:defRPr>
                <a:solidFill>
                  <a:schemeClr val="accent1">
                    <a:lumMod val="50000"/>
                  </a:schemeClr>
                </a:solidFill>
              </a:defRPr>
            </a:lvl1pPr>
          </a:lstStyle>
          <a:p>
            <a:r>
              <a:rPr lang="en-US"/>
              <a:t>Click to edit Master title style</a:t>
            </a:r>
            <a:endParaRPr dirty="0"/>
          </a:p>
        </p:txBody>
      </p:sp>
      <p:sp>
        <p:nvSpPr>
          <p:cNvPr id="3" name="Text Placeholder 2"/>
          <p:cNvSpPr>
            <a:spLocks noGrp="1"/>
          </p:cNvSpPr>
          <p:nvPr>
            <p:ph type="body" idx="1"/>
          </p:nvPr>
        </p:nvSpPr>
        <p:spPr>
          <a:xfrm>
            <a:off x="1522413" y="1828800"/>
            <a:ext cx="4800600" cy="838200"/>
          </a:xfrm>
        </p:spPr>
        <p:txBody>
          <a:bodyPr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413" y="2743200"/>
            <a:ext cx="4800600" cy="342582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551613" y="1828800"/>
            <a:ext cx="4800600" cy="838200"/>
          </a:xfrm>
        </p:spPr>
        <p:txBody>
          <a:bodyPr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51613" y="2743200"/>
            <a:ext cx="4800600" cy="342582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03F41C87-7AD9-4845-A077-840E4A0F3F06}" type="datetimeFigureOut">
              <a:rPr lang="en-US"/>
              <a:t>8/5/2025</a:t>
            </a:fld>
            <a:endParaRPr dirty="0"/>
          </a:p>
        </p:txBody>
      </p:sp>
      <p:sp>
        <p:nvSpPr>
          <p:cNvPr id="9" name="Slide Number Placeholder 8"/>
          <p:cNvSpPr>
            <a:spLocks noGrp="1"/>
          </p:cNvSpPr>
          <p:nvPr>
            <p:ph type="sldNum" sz="quarter" idx="12"/>
          </p:nvPr>
        </p:nvSpPr>
        <p:spPr/>
        <p:txBody>
          <a:bodyPr/>
          <a:lstStyle/>
          <a:p>
            <a:fld id="{2A013F82-EE5E-44EE-A61D-E31C6657F26F}" type="slidenum">
              <a:rPr/>
              <a:t>‹#›</a:t>
            </a:fld>
            <a:endParaRPr dirty="0"/>
          </a:p>
        </p:txBody>
      </p:sp>
      <p:cxnSp>
        <p:nvCxnSpPr>
          <p:cNvPr id="10" name="Straight Connector 9"/>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defRPr>
            </a:lvl1pPr>
          </a:lstStyle>
          <a:p>
            <a:r>
              <a:rPr lang="en-US"/>
              <a:t>Click to edit Master title style</a:t>
            </a:r>
            <a:endParaRPr dirty="0"/>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03F41C87-7AD9-4845-A077-840E4A0F3F06}" type="datetimeFigureOut">
              <a:rPr lang="en-US"/>
              <a:t>8/5/2025</a:t>
            </a:fld>
            <a:endParaRPr dirty="0"/>
          </a:p>
        </p:txBody>
      </p:sp>
      <p:sp>
        <p:nvSpPr>
          <p:cNvPr id="5" name="Slide Number Placeholder 4"/>
          <p:cNvSpPr>
            <a:spLocks noGrp="1"/>
          </p:cNvSpPr>
          <p:nvPr>
            <p:ph type="sldNum" sz="quarter" idx="12"/>
          </p:nvPr>
        </p:nvSpPr>
        <p:spPr/>
        <p:txBody>
          <a:bodyPr/>
          <a:lstStyle/>
          <a:p>
            <a:fld id="{2A013F82-EE5E-44EE-A61D-E31C6657F26F}" type="slidenum">
              <a:rPr/>
              <a:t>‹#›</a:t>
            </a:fld>
            <a:endParaRPr dirty="0"/>
          </a:p>
        </p:txBody>
      </p:sp>
      <p:cxnSp>
        <p:nvCxnSpPr>
          <p:cNvPr id="6" name="Straight Connector 5"/>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03F41C87-7AD9-4845-A077-840E4A0F3F06}" type="datetimeFigureOut">
              <a:rPr lang="en-US"/>
              <a:t>8/5/2025</a:t>
            </a:fld>
            <a:endParaRPr dirty="0"/>
          </a:p>
        </p:txBody>
      </p:sp>
      <p:sp>
        <p:nvSpPr>
          <p:cNvPr id="4" name="Slide Number Placeholder 3"/>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3" y="685800"/>
            <a:ext cx="4114800" cy="1925637"/>
          </a:xfrm>
        </p:spPr>
        <p:txBody>
          <a:bodyPr anchor="b">
            <a:noAutofit/>
          </a:bodyPr>
          <a:lstStyle>
            <a:lvl1pPr algn="l">
              <a:lnSpc>
                <a:spcPct val="80000"/>
              </a:lnSpc>
              <a:defRPr sz="4000" b="0">
                <a:solidFill>
                  <a:schemeClr val="accent1">
                    <a:lumMod val="50000"/>
                  </a:schemeClr>
                </a:solidFill>
              </a:defRPr>
            </a:lvl1pPr>
          </a:lstStyle>
          <a:p>
            <a:r>
              <a:rPr lang="en-US"/>
              <a:t>Click to edit Master title style</a:t>
            </a:r>
            <a:endParaRPr/>
          </a:p>
        </p:txBody>
      </p:sp>
      <p:sp>
        <p:nvSpPr>
          <p:cNvPr id="3" name="Content Placeholder 2"/>
          <p:cNvSpPr>
            <a:spLocks noGrp="1"/>
          </p:cNvSpPr>
          <p:nvPr>
            <p:ph idx="1"/>
          </p:nvPr>
        </p:nvSpPr>
        <p:spPr>
          <a:xfrm>
            <a:off x="6094414" y="685800"/>
            <a:ext cx="5257799"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1522413" y="2895599"/>
            <a:ext cx="4114800" cy="1752601"/>
          </a:xfrm>
        </p:spPr>
        <p:txBody>
          <a:bodyPr>
            <a:normAutofit/>
          </a:bodyPr>
          <a:lstStyle>
            <a:lvl1pPr marL="0" indent="0">
              <a:lnSpc>
                <a:spcPct val="90000"/>
              </a:lnSpc>
              <a:spcBef>
                <a:spcPts val="18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03F41C87-7AD9-4845-A077-840E4A0F3F06}" type="datetimeFigureOut">
              <a:rPr lang="en-US"/>
              <a:t>8/5/2025</a:t>
            </a:fld>
            <a:endParaRPr dirty="0"/>
          </a:p>
        </p:txBody>
      </p:sp>
      <p:sp>
        <p:nvSpPr>
          <p:cNvPr id="7" name="Slide Number Placeholder 6"/>
          <p:cNvSpPr>
            <a:spLocks noGrp="1"/>
          </p:cNvSpPr>
          <p:nvPr>
            <p:ph type="sldNum" sz="quarter" idx="12"/>
          </p:nvPr>
        </p:nvSpPr>
        <p:spPr/>
        <p:txBody>
          <a:bodyPr/>
          <a:lstStyle/>
          <a:p>
            <a:fld id="{2A013F82-EE5E-44EE-A61D-E31C6657F26F}" type="slidenum">
              <a:rPr/>
              <a:t>‹#›</a:t>
            </a:fld>
            <a:endParaRPr dirty="0"/>
          </a:p>
        </p:txBody>
      </p:sp>
      <p:cxnSp>
        <p:nvCxnSpPr>
          <p:cNvPr id="8" name="Straight Connector 7"/>
          <p:cNvCxnSpPr/>
          <p:nvPr/>
        </p:nvCxnSpPr>
        <p:spPr>
          <a:xfrm>
            <a:off x="1658936" y="2743200"/>
            <a:ext cx="3902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3" y="685800"/>
            <a:ext cx="4114800" cy="1925638"/>
          </a:xfrm>
        </p:spPr>
        <p:txBody>
          <a:bodyPr anchor="b">
            <a:normAutofit/>
          </a:bodyPr>
          <a:lstStyle>
            <a:lvl1pPr algn="l">
              <a:lnSpc>
                <a:spcPct val="80000"/>
              </a:lnSpc>
              <a:defRPr sz="4000" b="0" i="0" baseline="0">
                <a:solidFill>
                  <a:schemeClr val="accent1">
                    <a:lumMod val="50000"/>
                  </a:schemeClr>
                </a:solidFill>
              </a:defRPr>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6025925" y="-50118"/>
            <a:ext cx="6172198" cy="6857999"/>
          </a:xfrm>
          <a:solidFill>
            <a:schemeClr val="bg2"/>
          </a:solidFill>
          <a:effectLst>
            <a:outerShdw blurRad="152400" dist="50800" dir="10800000" algn="r" rotWithShape="0">
              <a:prstClr val="black">
                <a:alpha val="25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1522413" y="2895599"/>
            <a:ext cx="4114800" cy="1752601"/>
          </a:xfrm>
        </p:spPr>
        <p:txBody>
          <a:bodyPr>
            <a:normAutofit/>
          </a:bodyPr>
          <a:lstStyle>
            <a:lvl1pPr marL="0" indent="0">
              <a:lnSpc>
                <a:spcPct val="90000"/>
              </a:lnSpc>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0" name="Straight Connector 9"/>
          <p:cNvCxnSpPr/>
          <p:nvPr/>
        </p:nvCxnSpPr>
        <p:spPr>
          <a:xfrm>
            <a:off x="1658936" y="2743200"/>
            <a:ext cx="3902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829799" cy="12192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3" y="1981200"/>
            <a:ext cx="9829799" cy="41878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522413" y="6400800"/>
            <a:ext cx="5954834" cy="276228"/>
          </a:xfrm>
          <a:prstGeom prst="rect">
            <a:avLst/>
          </a:prstGeom>
        </p:spPr>
        <p:txBody>
          <a:bodyPr vert="horz" lIns="91440" tIns="45720" rIns="91440" bIns="45720" rtlCol="0" anchor="ctr"/>
          <a:lstStyle>
            <a:lvl1pPr algn="l">
              <a:defRPr sz="1100">
                <a:solidFill>
                  <a:schemeClr val="tx1"/>
                </a:solidFill>
              </a:defRPr>
            </a:lvl1pPr>
          </a:lstStyle>
          <a:p>
            <a:r>
              <a:rPr lang="en-US" dirty="0"/>
              <a:t>Add a footer</a:t>
            </a:r>
          </a:p>
        </p:txBody>
      </p:sp>
      <p:sp>
        <p:nvSpPr>
          <p:cNvPr id="4" name="Date Placeholder 3"/>
          <p:cNvSpPr>
            <a:spLocks noGrp="1"/>
          </p:cNvSpPr>
          <p:nvPr>
            <p:ph type="dt" sz="half" idx="2"/>
          </p:nvPr>
        </p:nvSpPr>
        <p:spPr>
          <a:xfrm>
            <a:off x="8228011" y="6400800"/>
            <a:ext cx="1548659" cy="276228"/>
          </a:xfrm>
          <a:prstGeom prst="rect">
            <a:avLst/>
          </a:prstGeom>
        </p:spPr>
        <p:txBody>
          <a:bodyPr vert="horz" lIns="91440" tIns="45720" rIns="91440" bIns="45720" rtlCol="0" anchor="ctr"/>
          <a:lstStyle>
            <a:lvl1pPr algn="r">
              <a:defRPr sz="1100">
                <a:solidFill>
                  <a:schemeClr val="tx1"/>
                </a:solidFill>
              </a:defRPr>
            </a:lvl1pPr>
          </a:lstStyle>
          <a:p>
            <a:fld id="{03F41C87-7AD9-4845-A077-840E4A0F3F06}" type="datetimeFigureOut">
              <a:rPr lang="en-US" smtClean="0"/>
              <a:pPr/>
              <a:t>8/5/2025</a:t>
            </a:fld>
            <a:endParaRPr lang="en-US" dirty="0"/>
          </a:p>
        </p:txBody>
      </p:sp>
      <p:sp>
        <p:nvSpPr>
          <p:cNvPr id="6" name="Slide Number Placeholder 5"/>
          <p:cNvSpPr>
            <a:spLocks noGrp="1"/>
          </p:cNvSpPr>
          <p:nvPr>
            <p:ph type="sldNum" sz="quarter" idx="4"/>
          </p:nvPr>
        </p:nvSpPr>
        <p:spPr>
          <a:xfrm>
            <a:off x="10285411" y="6400800"/>
            <a:ext cx="1066802" cy="276228"/>
          </a:xfrm>
          <a:prstGeom prst="rect">
            <a:avLst/>
          </a:prstGeom>
        </p:spPr>
        <p:txBody>
          <a:bodyPr vert="horz" lIns="91440" tIns="45720" rIns="91440" bIns="45720" rtlCol="0" anchor="ctr"/>
          <a:lstStyle>
            <a:lvl1pPr algn="r">
              <a:defRPr sz="1100">
                <a:solidFill>
                  <a:schemeClr val="tx1"/>
                </a:solidFill>
              </a:defRPr>
            </a:lvl1pPr>
          </a:lstStyle>
          <a:p>
            <a:fld id="{2A013F82-EE5E-44EE-A61D-E31C6657F26F}" type="slidenum">
              <a:rPr lang="en-US" smtClean="0"/>
              <a:pPr/>
              <a:t>‹#›</a:t>
            </a:fld>
            <a:endParaRPr lang="en-US" dirty="0"/>
          </a:p>
        </p:txBody>
      </p:sp>
      <p:pic>
        <p:nvPicPr>
          <p:cNvPr id="9" name="Picture 8"/>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1" y="0"/>
            <a:ext cx="1065213" cy="6858000"/>
          </a:xfrm>
          <a:prstGeom prst="rect">
            <a:avLst/>
          </a:prstGeom>
        </p:spPr>
      </p:pic>
      <p:sp>
        <p:nvSpPr>
          <p:cNvPr id="10" name="Rectangle 9"/>
          <p:cNvSpPr/>
          <p:nvPr/>
        </p:nvSpPr>
        <p:spPr>
          <a:xfrm>
            <a:off x="1" y="0"/>
            <a:ext cx="1065213" cy="6858000"/>
          </a:xfrm>
          <a:prstGeom prst="rect">
            <a:avLst/>
          </a:prstGeom>
          <a:gradFill flip="none" rotWithShape="1">
            <a:gsLst>
              <a:gs pos="75000">
                <a:schemeClr val="tx2">
                  <a:alpha val="0"/>
                </a:schemeClr>
              </a:gs>
              <a:gs pos="100000">
                <a:schemeClr val="tx2">
                  <a:alpha val="2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Tree>
    <p:extLst>
      <p:ext uri="{BB962C8B-B14F-4D97-AF65-F5344CB8AC3E}">
        <p14:creationId xmlns:p14="http://schemas.microsoft.com/office/powerpoint/2010/main" val="14030599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accent1">
              <a:lumMod val="50000"/>
            </a:schemeClr>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tx1">
            <a:lumMod val="90000"/>
            <a:lumOff val="10000"/>
          </a:schemeClr>
        </a:buClr>
        <a:buSzPct val="80000"/>
        <a:buFont typeface="Arial" pitchFamily="34" charset="0"/>
        <a:buChar char="•"/>
        <a:defRPr sz="2400" kern="1200">
          <a:solidFill>
            <a:schemeClr val="tx1"/>
          </a:solidFill>
          <a:latin typeface="+mn-lt"/>
          <a:ea typeface="+mn-ea"/>
          <a:cs typeface="+mn-cs"/>
        </a:defRPr>
      </a:lvl1pPr>
      <a:lvl2pPr marL="511175" indent="-228600" algn="l" defTabSz="914400" rtl="0" eaLnBrk="1" latinLnBrk="0" hangingPunct="1">
        <a:lnSpc>
          <a:spcPct val="90000"/>
        </a:lnSpc>
        <a:spcBef>
          <a:spcPts val="1000"/>
        </a:spcBef>
        <a:buClr>
          <a:schemeClr val="tx1">
            <a:lumMod val="90000"/>
            <a:lumOff val="10000"/>
          </a:schemeClr>
        </a:buClr>
        <a:buSzPct val="80000"/>
        <a:buFont typeface="Arial" pitchFamily="34" charset="0"/>
        <a:buChar char="•"/>
        <a:defRPr sz="2000" kern="1200">
          <a:solidFill>
            <a:schemeClr val="tx1"/>
          </a:solidFill>
          <a:latin typeface="+mn-lt"/>
          <a:ea typeface="+mn-ea"/>
          <a:cs typeface="+mn-cs"/>
        </a:defRPr>
      </a:lvl2pPr>
      <a:lvl3pPr marL="685800"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800" kern="1200">
          <a:solidFill>
            <a:schemeClr val="tx1"/>
          </a:solidFill>
          <a:latin typeface="+mn-lt"/>
          <a:ea typeface="+mn-ea"/>
          <a:cs typeface="+mn-cs"/>
        </a:defRPr>
      </a:lvl3pPr>
      <a:lvl4pPr marL="860425"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4pPr>
      <a:lvl5pPr marL="1033463" indent="-173038"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65.em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6.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0824" y="2971800"/>
            <a:ext cx="5945188" cy="1676400"/>
          </a:xfrm>
        </p:spPr>
        <p:txBody>
          <a:bodyPr>
            <a:normAutofit fontScale="90000"/>
          </a:bodyPr>
          <a:lstStyle/>
          <a:p>
            <a:r>
              <a:rPr lang="en-US" sz="4400" dirty="0"/>
              <a:t>2025-2026</a:t>
            </a:r>
            <a:br>
              <a:rPr lang="en-US" sz="4400" dirty="0"/>
            </a:br>
            <a:r>
              <a:rPr lang="en-US" sz="4400" dirty="0"/>
              <a:t>Preliminary Budget Workshop</a:t>
            </a:r>
            <a:br>
              <a:rPr lang="en-US" sz="4400" dirty="0"/>
            </a:br>
            <a:r>
              <a:rPr lang="en-US" sz="4400" dirty="0"/>
              <a:t>8.5.25</a:t>
            </a:r>
          </a:p>
        </p:txBody>
      </p:sp>
      <p:pic>
        <p:nvPicPr>
          <p:cNvPr id="5" name="Picture 4" descr="Three legged stool analogy template ...">
            <a:extLst>
              <a:ext uri="{FF2B5EF4-FFF2-40B4-BE49-F238E27FC236}">
                <a16:creationId xmlns:a16="http://schemas.microsoft.com/office/drawing/2014/main" id="{4EBF163B-40B5-194F-6685-6F1C41E2A198}"/>
              </a:ext>
            </a:extLst>
          </p:cNvPr>
          <p:cNvPicPr>
            <a:picLocks noChangeAspect="1"/>
          </p:cNvPicPr>
          <p:nvPr/>
        </p:nvPicPr>
        <p:blipFill rotWithShape="1">
          <a:blip r:embed="rId2">
            <a:extLst>
              <a:ext uri="{28A0092B-C50C-407E-A947-70E740481C1C}">
                <a14:useLocalDpi xmlns:a14="http://schemas.microsoft.com/office/drawing/2010/main" val="0"/>
              </a:ext>
            </a:extLst>
          </a:blip>
          <a:srcRect l="4417" t="1" r="2827" b="-10345"/>
          <a:stretch/>
        </p:blipFill>
        <p:spPr bwMode="auto">
          <a:xfrm>
            <a:off x="7879916" y="914400"/>
            <a:ext cx="4308909" cy="3167744"/>
          </a:xfrm>
          <a:prstGeom prst="rect">
            <a:avLst/>
          </a:prstGeom>
          <a:noFill/>
          <a:ln>
            <a:noFill/>
          </a:ln>
        </p:spPr>
      </p:pic>
      <p:sp>
        <p:nvSpPr>
          <p:cNvPr id="6" name="TextBox 5">
            <a:extLst>
              <a:ext uri="{FF2B5EF4-FFF2-40B4-BE49-F238E27FC236}">
                <a16:creationId xmlns:a16="http://schemas.microsoft.com/office/drawing/2014/main" id="{024BA940-BB5E-BED8-CA97-057A2EDF9902}"/>
              </a:ext>
            </a:extLst>
          </p:cNvPr>
          <p:cNvSpPr txBox="1"/>
          <p:nvPr/>
        </p:nvSpPr>
        <p:spPr>
          <a:xfrm>
            <a:off x="8151812" y="2536712"/>
            <a:ext cx="1295400" cy="246221"/>
          </a:xfrm>
          <a:prstGeom prst="rect">
            <a:avLst/>
          </a:prstGeom>
          <a:noFill/>
        </p:spPr>
        <p:txBody>
          <a:bodyPr wrap="square" rtlCol="0">
            <a:spAutoFit/>
          </a:bodyPr>
          <a:lstStyle/>
          <a:p>
            <a:r>
              <a:rPr lang="en-US" sz="1000" dirty="0">
                <a:solidFill>
                  <a:schemeClr val="tx2"/>
                </a:solidFill>
                <a:latin typeface="Times New Roman" panose="02020603050405020304" pitchFamily="18" charset="0"/>
                <a:cs typeface="Times New Roman" panose="02020603050405020304" pitchFamily="18" charset="0"/>
              </a:rPr>
              <a:t>PROPERTY TAX</a:t>
            </a:r>
          </a:p>
        </p:txBody>
      </p:sp>
      <p:sp>
        <p:nvSpPr>
          <p:cNvPr id="7" name="TextBox 6">
            <a:extLst>
              <a:ext uri="{FF2B5EF4-FFF2-40B4-BE49-F238E27FC236}">
                <a16:creationId xmlns:a16="http://schemas.microsoft.com/office/drawing/2014/main" id="{9D4858DC-E6FF-DBB1-D474-DAA5A1C8A21A}"/>
              </a:ext>
            </a:extLst>
          </p:cNvPr>
          <p:cNvSpPr txBox="1"/>
          <p:nvPr/>
        </p:nvSpPr>
        <p:spPr>
          <a:xfrm>
            <a:off x="9550989" y="2817314"/>
            <a:ext cx="1068389" cy="246221"/>
          </a:xfrm>
          <a:prstGeom prst="rect">
            <a:avLst/>
          </a:prstGeom>
          <a:noFill/>
        </p:spPr>
        <p:txBody>
          <a:bodyPr wrap="square" rtlCol="0">
            <a:spAutoFit/>
          </a:bodyPr>
          <a:lstStyle/>
          <a:p>
            <a:r>
              <a:rPr lang="en-US" sz="1000" dirty="0">
                <a:latin typeface="Times New Roman" panose="02020603050405020304" pitchFamily="18" charset="0"/>
                <a:cs typeface="Times New Roman" panose="02020603050405020304" pitchFamily="18" charset="0"/>
              </a:rPr>
              <a:t>SALES TAX</a:t>
            </a:r>
          </a:p>
        </p:txBody>
      </p:sp>
      <p:sp>
        <p:nvSpPr>
          <p:cNvPr id="8" name="TextBox 7">
            <a:extLst>
              <a:ext uri="{FF2B5EF4-FFF2-40B4-BE49-F238E27FC236}">
                <a16:creationId xmlns:a16="http://schemas.microsoft.com/office/drawing/2014/main" id="{C5C49A76-35EC-2B67-BF6F-235C611F12A2}"/>
              </a:ext>
            </a:extLst>
          </p:cNvPr>
          <p:cNvSpPr txBox="1"/>
          <p:nvPr/>
        </p:nvSpPr>
        <p:spPr>
          <a:xfrm>
            <a:off x="10619378" y="2536712"/>
            <a:ext cx="1371600" cy="246221"/>
          </a:xfrm>
          <a:prstGeom prst="rect">
            <a:avLst/>
          </a:prstGeom>
          <a:noFill/>
        </p:spPr>
        <p:txBody>
          <a:bodyPr wrap="square" rtlCol="0">
            <a:spAutoFit/>
          </a:bodyPr>
          <a:lstStyle/>
          <a:p>
            <a:pPr algn="ctr"/>
            <a:r>
              <a:rPr lang="en-US" sz="1000" dirty="0">
                <a:latin typeface="Times New Roman" panose="02020603050405020304" pitchFamily="18" charset="0"/>
                <a:cs typeface="Times New Roman" panose="02020603050405020304" pitchFamily="18" charset="0"/>
              </a:rPr>
              <a:t>TRANSFERS - IN</a:t>
            </a:r>
          </a:p>
        </p:txBody>
      </p:sp>
      <p:pic>
        <p:nvPicPr>
          <p:cNvPr id="9" name="Picture 8">
            <a:extLst>
              <a:ext uri="{FF2B5EF4-FFF2-40B4-BE49-F238E27FC236}">
                <a16:creationId xmlns:a16="http://schemas.microsoft.com/office/drawing/2014/main" id="{2B20C360-4998-9031-AC9F-E04DF9819B2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0824" y="152400"/>
            <a:ext cx="2663959" cy="2181981"/>
          </a:xfrm>
          <a:prstGeom prst="rect">
            <a:avLst/>
          </a:prstGeom>
          <a:noFill/>
        </p:spPr>
      </p:pic>
      <p:sp>
        <p:nvSpPr>
          <p:cNvPr id="4" name="TextBox 3">
            <a:extLst>
              <a:ext uri="{FF2B5EF4-FFF2-40B4-BE49-F238E27FC236}">
                <a16:creationId xmlns:a16="http://schemas.microsoft.com/office/drawing/2014/main" id="{FBBBFFA2-1409-4C25-A6D6-7D76AAD07592}"/>
              </a:ext>
            </a:extLst>
          </p:cNvPr>
          <p:cNvSpPr txBox="1"/>
          <p:nvPr/>
        </p:nvSpPr>
        <p:spPr>
          <a:xfrm>
            <a:off x="9570388" y="1371600"/>
            <a:ext cx="902811" cy="276999"/>
          </a:xfrm>
          <a:prstGeom prst="rect">
            <a:avLst/>
          </a:prstGeom>
          <a:noFill/>
        </p:spPr>
        <p:txBody>
          <a:bodyPr wrap="none" rtlCol="0">
            <a:spAutoFit/>
          </a:bodyPr>
          <a:lstStyle/>
          <a:p>
            <a:r>
              <a:rPr lang="en-US" sz="1200" dirty="0">
                <a:latin typeface="Times New Roman" panose="02020603050405020304" pitchFamily="18" charset="0"/>
                <a:cs typeface="Times New Roman" panose="02020603050405020304" pitchFamily="18" charset="0"/>
              </a:rPr>
              <a:t>REVENUE</a:t>
            </a:r>
          </a:p>
        </p:txBody>
      </p:sp>
    </p:spTree>
    <p:extLst>
      <p:ext uri="{BB962C8B-B14F-4D97-AF65-F5344CB8AC3E}">
        <p14:creationId xmlns:p14="http://schemas.microsoft.com/office/powerpoint/2010/main" val="2320115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C6B0A8-5456-E75D-E405-896E6DAE5650}"/>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A455541-9533-4DBC-E724-960094D4BF5A}"/>
              </a:ext>
            </a:extLst>
          </p:cNvPr>
          <p:cNvSpPr>
            <a:spLocks noGrp="1"/>
          </p:cNvSpPr>
          <p:nvPr>
            <p:ph type="title"/>
          </p:nvPr>
        </p:nvSpPr>
        <p:spPr/>
        <p:txBody>
          <a:bodyPr/>
          <a:lstStyle/>
          <a:p>
            <a:pPr algn="ctr"/>
            <a:r>
              <a:rPr lang="en-US" dirty="0"/>
              <a:t>Preliminary</a:t>
            </a:r>
            <a:br>
              <a:rPr lang="en-US" dirty="0"/>
            </a:br>
            <a:r>
              <a:rPr lang="en-US" dirty="0"/>
              <a:t> 2025-2026 Budget</a:t>
            </a:r>
          </a:p>
        </p:txBody>
      </p:sp>
      <p:sp>
        <p:nvSpPr>
          <p:cNvPr id="14" name="Content Placeholder 13">
            <a:extLst>
              <a:ext uri="{FF2B5EF4-FFF2-40B4-BE49-F238E27FC236}">
                <a16:creationId xmlns:a16="http://schemas.microsoft.com/office/drawing/2014/main" id="{31E77558-EB36-D525-4D63-E387AEEEE4BF}"/>
              </a:ext>
            </a:extLst>
          </p:cNvPr>
          <p:cNvSpPr>
            <a:spLocks noGrp="1"/>
          </p:cNvSpPr>
          <p:nvPr>
            <p:ph idx="1"/>
          </p:nvPr>
        </p:nvSpPr>
        <p:spPr>
          <a:xfrm>
            <a:off x="1446211" y="1828800"/>
            <a:ext cx="10134601" cy="4495800"/>
          </a:xfrm>
        </p:spPr>
        <p:txBody>
          <a:bodyPr>
            <a:noAutofit/>
          </a:bodyPr>
          <a:lstStyle/>
          <a:p>
            <a:pPr marL="0" indent="0">
              <a:buNone/>
            </a:pPr>
            <a:r>
              <a:rPr lang="en-US" sz="2000" dirty="0"/>
              <a:t>(continued):</a:t>
            </a:r>
          </a:p>
          <a:p>
            <a:pPr marL="0" indent="0">
              <a:buNone/>
            </a:pPr>
            <a:r>
              <a:rPr lang="en-US" sz="2000" dirty="0"/>
              <a:t>*Drainage RCC Holes #13 &amp; #14						$800,000</a:t>
            </a:r>
          </a:p>
          <a:p>
            <a:pPr marL="0" indent="0">
              <a:buNone/>
            </a:pPr>
            <a:r>
              <a:rPr lang="en-US" sz="2000" dirty="0"/>
              <a:t>*Cost of Issuance							$100,000</a:t>
            </a:r>
          </a:p>
          <a:p>
            <a:pPr marL="0" indent="0">
              <a:buNone/>
            </a:pPr>
            <a:r>
              <a:rPr lang="en-US" sz="2000" dirty="0"/>
              <a:t>*Upgrade of Substandard Roads:  Palo Blanco &amp; Balderree Lane		</a:t>
            </a:r>
            <a:r>
              <a:rPr lang="en-US" sz="2000" u="sng" dirty="0"/>
              <a:t>$120,000</a:t>
            </a:r>
          </a:p>
          <a:p>
            <a:pPr marL="0" indent="0">
              <a:buNone/>
            </a:pPr>
            <a:r>
              <a:rPr lang="en-US" sz="2000" dirty="0"/>
              <a:t>Total Streets, Drainage &amp; Issuance 					$3,695,000</a:t>
            </a:r>
          </a:p>
          <a:p>
            <a:pPr marL="0" indent="0">
              <a:buNone/>
            </a:pPr>
            <a:endParaRPr lang="en-US" sz="2000" dirty="0"/>
          </a:p>
          <a:p>
            <a:pPr marL="0" indent="0">
              <a:buNone/>
            </a:pPr>
            <a:r>
              <a:rPr lang="en-US" sz="2000" dirty="0"/>
              <a:t>														</a:t>
            </a:r>
          </a:p>
        </p:txBody>
      </p:sp>
    </p:spTree>
    <p:extLst>
      <p:ext uri="{BB962C8B-B14F-4D97-AF65-F5344CB8AC3E}">
        <p14:creationId xmlns:p14="http://schemas.microsoft.com/office/powerpoint/2010/main" val="1164997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F348A5-60EB-4264-41CE-A1F7A3226F0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5BFA545-A903-E41F-00D5-3BD91B23A12A}"/>
              </a:ext>
            </a:extLst>
          </p:cNvPr>
          <p:cNvSpPr>
            <a:spLocks noGrp="1"/>
          </p:cNvSpPr>
          <p:nvPr>
            <p:ph type="title"/>
          </p:nvPr>
        </p:nvSpPr>
        <p:spPr/>
        <p:txBody>
          <a:bodyPr/>
          <a:lstStyle/>
          <a:p>
            <a:pPr algn="ctr"/>
            <a:r>
              <a:rPr lang="en-US" dirty="0"/>
              <a:t>Preliminary</a:t>
            </a:r>
            <a:br>
              <a:rPr lang="en-US" dirty="0"/>
            </a:br>
            <a:r>
              <a:rPr lang="en-US" dirty="0"/>
              <a:t> 2025-2026 Budget</a:t>
            </a:r>
          </a:p>
        </p:txBody>
      </p:sp>
      <p:sp>
        <p:nvSpPr>
          <p:cNvPr id="14" name="Content Placeholder 13">
            <a:extLst>
              <a:ext uri="{FF2B5EF4-FFF2-40B4-BE49-F238E27FC236}">
                <a16:creationId xmlns:a16="http://schemas.microsoft.com/office/drawing/2014/main" id="{98B68975-D4B1-35D0-7FE7-FB7F2DE91125}"/>
              </a:ext>
            </a:extLst>
          </p:cNvPr>
          <p:cNvSpPr>
            <a:spLocks noGrp="1"/>
          </p:cNvSpPr>
          <p:nvPr>
            <p:ph idx="1"/>
          </p:nvPr>
        </p:nvSpPr>
        <p:spPr>
          <a:xfrm>
            <a:off x="1446211" y="1828800"/>
            <a:ext cx="10134601" cy="4495800"/>
          </a:xfrm>
        </p:spPr>
        <p:txBody>
          <a:bodyPr>
            <a:noAutofit/>
          </a:bodyPr>
          <a:lstStyle/>
          <a:p>
            <a:pPr marL="0" indent="0">
              <a:buNone/>
            </a:pPr>
            <a:r>
              <a:rPr lang="en-US" sz="2000" dirty="0"/>
              <a:t>Project and Capital Request (pulled from 5-year CIP prioritization discussions at 5/29/25 Budget Workshop):</a:t>
            </a:r>
          </a:p>
          <a:p>
            <a:pPr marL="0" indent="0">
              <a:buNone/>
            </a:pPr>
            <a:r>
              <a:rPr lang="en-US" sz="2000" dirty="0"/>
              <a:t>*Reimbursement Resolution for Rockport Volunteer Fire Department  	$667,459</a:t>
            </a:r>
          </a:p>
          <a:p>
            <a:pPr marL="0" indent="0">
              <a:buNone/>
            </a:pPr>
            <a:r>
              <a:rPr lang="en-US" sz="2000" dirty="0"/>
              <a:t>*Vehicle &amp; Equipment Replacement					$752,000</a:t>
            </a:r>
          </a:p>
          <a:p>
            <a:pPr marL="0" indent="0">
              <a:buNone/>
            </a:pPr>
            <a:r>
              <a:rPr lang="en-US" sz="2000" dirty="0"/>
              <a:t>*Police Radios 								$470,000</a:t>
            </a:r>
          </a:p>
          <a:p>
            <a:pPr marL="0" indent="0">
              <a:buNone/>
            </a:pPr>
            <a:r>
              <a:rPr lang="en-US" sz="2000" dirty="0"/>
              <a:t>*Fleet Equipment Storage Shelter						$100,000</a:t>
            </a:r>
          </a:p>
          <a:p>
            <a:pPr marL="0" indent="0">
              <a:buNone/>
            </a:pPr>
            <a:r>
              <a:rPr lang="en-US" sz="2000" dirty="0"/>
              <a:t>*Belt Press								$500,000</a:t>
            </a:r>
          </a:p>
          <a:p>
            <a:pPr marL="0" indent="0">
              <a:buNone/>
            </a:pPr>
            <a:r>
              <a:rPr lang="en-US" sz="2000" dirty="0"/>
              <a:t>*Insert Valve Machine							$134,016</a:t>
            </a:r>
          </a:p>
          <a:p>
            <a:pPr marL="0" indent="0">
              <a:buNone/>
            </a:pPr>
            <a:endParaRPr lang="en-US" sz="2000" dirty="0"/>
          </a:p>
        </p:txBody>
      </p:sp>
    </p:spTree>
    <p:extLst>
      <p:ext uri="{BB962C8B-B14F-4D97-AF65-F5344CB8AC3E}">
        <p14:creationId xmlns:p14="http://schemas.microsoft.com/office/powerpoint/2010/main" val="1068778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FE85DD-9D1B-E4B8-5413-310AE5926EB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0A661A5-0623-5FB7-F695-AC0E24746526}"/>
              </a:ext>
            </a:extLst>
          </p:cNvPr>
          <p:cNvSpPr>
            <a:spLocks noGrp="1"/>
          </p:cNvSpPr>
          <p:nvPr>
            <p:ph type="title"/>
          </p:nvPr>
        </p:nvSpPr>
        <p:spPr/>
        <p:txBody>
          <a:bodyPr/>
          <a:lstStyle/>
          <a:p>
            <a:pPr algn="ctr"/>
            <a:r>
              <a:rPr lang="en-US" dirty="0"/>
              <a:t>Preliminary</a:t>
            </a:r>
            <a:br>
              <a:rPr lang="en-US" dirty="0"/>
            </a:br>
            <a:r>
              <a:rPr lang="en-US" dirty="0"/>
              <a:t> 2025-2026 Budget</a:t>
            </a:r>
          </a:p>
        </p:txBody>
      </p:sp>
      <p:sp>
        <p:nvSpPr>
          <p:cNvPr id="14" name="Content Placeholder 13">
            <a:extLst>
              <a:ext uri="{FF2B5EF4-FFF2-40B4-BE49-F238E27FC236}">
                <a16:creationId xmlns:a16="http://schemas.microsoft.com/office/drawing/2014/main" id="{525FA0E5-4904-79A5-4F97-648B5FDF5A5B}"/>
              </a:ext>
            </a:extLst>
          </p:cNvPr>
          <p:cNvSpPr>
            <a:spLocks noGrp="1"/>
          </p:cNvSpPr>
          <p:nvPr>
            <p:ph idx="1"/>
          </p:nvPr>
        </p:nvSpPr>
        <p:spPr>
          <a:xfrm>
            <a:off x="1446211" y="1828800"/>
            <a:ext cx="10134601" cy="4495800"/>
          </a:xfrm>
        </p:spPr>
        <p:txBody>
          <a:bodyPr>
            <a:noAutofit/>
          </a:bodyPr>
          <a:lstStyle/>
          <a:p>
            <a:pPr marL="0" indent="0">
              <a:buNone/>
            </a:pPr>
            <a:r>
              <a:rPr lang="en-US" sz="2000" dirty="0"/>
              <a:t>Continued from previous page:</a:t>
            </a:r>
          </a:p>
          <a:p>
            <a:pPr marL="0" indent="0">
              <a:buNone/>
            </a:pPr>
            <a:r>
              <a:rPr lang="en-US" sz="2000" dirty="0"/>
              <a:t>*Evidence Vehicle for CID							$65,000</a:t>
            </a:r>
          </a:p>
          <a:p>
            <a:pPr marL="0" indent="0">
              <a:buNone/>
            </a:pPr>
            <a:r>
              <a:rPr lang="en-US" sz="2000" dirty="0"/>
              <a:t>*Purple Pipe to Memorial Park						$500,000</a:t>
            </a:r>
          </a:p>
          <a:p>
            <a:pPr marL="0" indent="0">
              <a:buNone/>
            </a:pPr>
            <a:r>
              <a:rPr lang="en-US" sz="2000" dirty="0"/>
              <a:t>*Cost of Issuance							</a:t>
            </a:r>
            <a:r>
              <a:rPr lang="en-US" sz="2000" u="sng" dirty="0"/>
              <a:t>$75,000</a:t>
            </a:r>
          </a:p>
          <a:p>
            <a:pPr marL="0" indent="0">
              <a:buNone/>
            </a:pPr>
            <a:r>
              <a:rPr lang="en-US" sz="2000" dirty="0"/>
              <a:t>Total 									$3,263,475</a:t>
            </a:r>
          </a:p>
          <a:p>
            <a:pPr marL="0" indent="0">
              <a:buNone/>
            </a:pPr>
            <a:endParaRPr lang="en-US" sz="2000" dirty="0"/>
          </a:p>
          <a:p>
            <a:pPr marL="0" indent="0">
              <a:buNone/>
            </a:pPr>
            <a:r>
              <a:rPr kumimoji="0" lang="en-US" sz="2000" b="0" i="0" u="none" strike="noStrike" kern="1200" cap="none" spc="0" normalizeH="0" baseline="0" noProof="0" dirty="0">
                <a:ln>
                  <a:noFill/>
                </a:ln>
                <a:solidFill>
                  <a:srgbClr val="303030"/>
                </a:solidFill>
                <a:effectLst/>
                <a:uLnTx/>
                <a:uFillTx/>
                <a:latin typeface="Cambria"/>
                <a:ea typeface="+mn-ea"/>
                <a:cs typeface="+mn-cs"/>
              </a:rPr>
              <a:t>Total CIP for 2025-2026</a:t>
            </a:r>
            <a:r>
              <a:rPr lang="en-US" sz="2000" dirty="0"/>
              <a:t> 							$6,958,475</a:t>
            </a:r>
          </a:p>
          <a:p>
            <a:pPr marL="0" indent="0">
              <a:buNone/>
            </a:pPr>
            <a:endParaRPr lang="en-US" sz="2000" dirty="0"/>
          </a:p>
        </p:txBody>
      </p:sp>
    </p:spTree>
    <p:extLst>
      <p:ext uri="{BB962C8B-B14F-4D97-AF65-F5344CB8AC3E}">
        <p14:creationId xmlns:p14="http://schemas.microsoft.com/office/powerpoint/2010/main" val="3348931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41412" y="304800"/>
            <a:ext cx="3827576" cy="5257800"/>
          </a:xfrm>
        </p:spPr>
        <p:txBody>
          <a:bodyPr>
            <a:normAutofit fontScale="90000"/>
          </a:bodyPr>
          <a:lstStyle/>
          <a:p>
            <a:pPr algn="ctr"/>
            <a:r>
              <a:rPr lang="en-US" dirty="0"/>
              <a:t>Preliminary Budget w/Plan A compensation plan and 23 days reserves per Strategic Plan.</a:t>
            </a:r>
            <a:br>
              <a:rPr lang="en-US" dirty="0"/>
            </a:br>
            <a:r>
              <a:rPr lang="en-US" dirty="0"/>
              <a:t>Includes Street CIP, cover V&amp;E and other top department/Council priorities</a:t>
            </a:r>
          </a:p>
        </p:txBody>
      </p:sp>
      <p:pic>
        <p:nvPicPr>
          <p:cNvPr id="3" name="Picture 2">
            <a:extLst>
              <a:ext uri="{FF2B5EF4-FFF2-40B4-BE49-F238E27FC236}">
                <a16:creationId xmlns:a16="http://schemas.microsoft.com/office/drawing/2014/main" id="{CA65B537-75A5-A0E7-E84E-0CBD26509D53}"/>
              </a:ext>
            </a:extLst>
          </p:cNvPr>
          <p:cNvPicPr>
            <a:picLocks noChangeAspect="1"/>
          </p:cNvPicPr>
          <p:nvPr/>
        </p:nvPicPr>
        <p:blipFill>
          <a:blip r:embed="rId2"/>
          <a:stretch>
            <a:fillRect/>
          </a:stretch>
        </p:blipFill>
        <p:spPr>
          <a:xfrm>
            <a:off x="5194393" y="0"/>
            <a:ext cx="6994432" cy="6858000"/>
          </a:xfrm>
          <a:prstGeom prst="rect">
            <a:avLst/>
          </a:prstGeom>
        </p:spPr>
      </p:pic>
    </p:spTree>
    <p:extLst>
      <p:ext uri="{BB962C8B-B14F-4D97-AF65-F5344CB8AC3E}">
        <p14:creationId xmlns:p14="http://schemas.microsoft.com/office/powerpoint/2010/main" val="241198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8129528B-53D0-D919-288C-E96259DBCDF8}"/>
              </a:ext>
            </a:extLst>
          </p:cNvPr>
          <p:cNvSpPr txBox="1"/>
          <p:nvPr/>
        </p:nvSpPr>
        <p:spPr>
          <a:xfrm>
            <a:off x="1528387" y="5486400"/>
            <a:ext cx="10107005" cy="923330"/>
          </a:xfrm>
          <a:prstGeom prst="rect">
            <a:avLst/>
          </a:prstGeom>
          <a:noFill/>
        </p:spPr>
        <p:txBody>
          <a:bodyPr wrap="square" rtlCol="0">
            <a:spAutoFit/>
          </a:bodyPr>
          <a:lstStyle/>
          <a:p>
            <a:r>
              <a:rPr lang="en-US" dirty="0"/>
              <a:t>The above red line running through the Bureau of Labor Statistics Consumer Price Index represents  a 3.5% level of inflation.  While inflation has come down from a high of 9.1% in June of 2022 to 2.7% in June of 2025.</a:t>
            </a:r>
          </a:p>
        </p:txBody>
      </p:sp>
      <p:pic>
        <p:nvPicPr>
          <p:cNvPr id="7" name="Picture 6">
            <a:extLst>
              <a:ext uri="{FF2B5EF4-FFF2-40B4-BE49-F238E27FC236}">
                <a16:creationId xmlns:a16="http://schemas.microsoft.com/office/drawing/2014/main" id="{B30A6ADA-8506-1462-DC9F-0381D9708CD0}"/>
              </a:ext>
            </a:extLst>
          </p:cNvPr>
          <p:cNvPicPr>
            <a:picLocks noChangeAspect="1"/>
          </p:cNvPicPr>
          <p:nvPr/>
        </p:nvPicPr>
        <p:blipFill>
          <a:blip r:embed="rId2"/>
          <a:stretch>
            <a:fillRect/>
          </a:stretch>
        </p:blipFill>
        <p:spPr>
          <a:xfrm>
            <a:off x="2086576" y="461637"/>
            <a:ext cx="9113236" cy="5024763"/>
          </a:xfrm>
          <a:prstGeom prst="rect">
            <a:avLst/>
          </a:prstGeom>
        </p:spPr>
      </p:pic>
    </p:spTree>
    <p:extLst>
      <p:ext uri="{BB962C8B-B14F-4D97-AF65-F5344CB8AC3E}">
        <p14:creationId xmlns:p14="http://schemas.microsoft.com/office/powerpoint/2010/main" val="3163161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DD8DC-FFE5-6E4A-AD57-F9213CD6F6E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4D5D262-ED23-48EB-A4CA-F8E1CDE35793}"/>
              </a:ext>
            </a:extLst>
          </p:cNvPr>
          <p:cNvSpPr>
            <a:spLocks noGrp="1"/>
          </p:cNvSpPr>
          <p:nvPr>
            <p:ph type="title"/>
          </p:nvPr>
        </p:nvSpPr>
        <p:spPr/>
        <p:txBody>
          <a:bodyPr/>
          <a:lstStyle/>
          <a:p>
            <a:pPr algn="ctr"/>
            <a:r>
              <a:rPr lang="en-US" dirty="0"/>
              <a:t>Status of Presentation</a:t>
            </a:r>
            <a:br>
              <a:rPr lang="en-US" dirty="0"/>
            </a:br>
            <a:r>
              <a:rPr lang="en-US" dirty="0"/>
              <a:t> 2025-2026 Preliminary Budget</a:t>
            </a:r>
          </a:p>
        </p:txBody>
      </p:sp>
      <p:sp>
        <p:nvSpPr>
          <p:cNvPr id="14" name="Content Placeholder 13">
            <a:extLst>
              <a:ext uri="{FF2B5EF4-FFF2-40B4-BE49-F238E27FC236}">
                <a16:creationId xmlns:a16="http://schemas.microsoft.com/office/drawing/2014/main" id="{B6ECFFDC-1CD9-3F7F-E2FF-C75A97DDE079}"/>
              </a:ext>
            </a:extLst>
          </p:cNvPr>
          <p:cNvSpPr>
            <a:spLocks noGrp="1"/>
          </p:cNvSpPr>
          <p:nvPr>
            <p:ph idx="1"/>
          </p:nvPr>
        </p:nvSpPr>
        <p:spPr>
          <a:xfrm>
            <a:off x="1446211" y="1752600"/>
            <a:ext cx="10134601" cy="4495800"/>
          </a:xfrm>
        </p:spPr>
        <p:txBody>
          <a:bodyPr>
            <a:noAutofit/>
          </a:bodyPr>
          <a:lstStyle/>
          <a:p>
            <a:r>
              <a:rPr lang="en-US" sz="2000" dirty="0"/>
              <a:t>Presentation utilizes Certified Appraisal Tax Roll data for 2025</a:t>
            </a:r>
          </a:p>
          <a:p>
            <a:r>
              <a:rPr lang="en-US" sz="2000" dirty="0"/>
              <a:t>Freeze Adjusted Taxable Certified Appraisal Rolls were $40M less than Preliminary Appraisal Rolls due mostly to Hotel/Motel protests</a:t>
            </a:r>
          </a:p>
          <a:p>
            <a:r>
              <a:rPr lang="en-US" sz="2000" dirty="0"/>
              <a:t>Next slide reflects 2025 Certified values from the Chief Appraiser and estimated tax rate calculations</a:t>
            </a:r>
          </a:p>
          <a:p>
            <a:pPr marL="0" indent="0">
              <a:buNone/>
            </a:pPr>
            <a:endParaRPr lang="en-US" sz="2000" dirty="0"/>
          </a:p>
          <a:p>
            <a:pPr marL="0" indent="0">
              <a:buNone/>
            </a:pPr>
            <a:r>
              <a:rPr lang="en-US" dirty="0"/>
              <a:t>			</a:t>
            </a:r>
            <a:r>
              <a:rPr lang="en-US" u="sng" dirty="0"/>
              <a:t>these numbers will change</a:t>
            </a:r>
          </a:p>
          <a:p>
            <a:pPr marL="0" indent="0">
              <a:buNone/>
            </a:pPr>
            <a:endParaRPr lang="en-US" u="sng" dirty="0"/>
          </a:p>
          <a:p>
            <a:pPr marL="0" indent="0">
              <a:buNone/>
            </a:pPr>
            <a:r>
              <a:rPr lang="en-US" dirty="0"/>
              <a:t>	The Tax Assessor Collector Calculates Tax Final Tax Rates and 	collections rate</a:t>
            </a:r>
          </a:p>
          <a:p>
            <a:pPr marL="0" indent="0">
              <a:buNone/>
            </a:pPr>
            <a:r>
              <a:rPr lang="en-US" dirty="0"/>
              <a:t>	</a:t>
            </a:r>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E6B863CA-9B8F-B6B1-5202-528F844E271B}"/>
                  </a:ext>
                </a:extLst>
              </p14:cNvPr>
              <p14:cNvContentPartPr/>
              <p14:nvPr/>
            </p14:nvContentPartPr>
            <p14:xfrm>
              <a:off x="4173263" y="3023505"/>
              <a:ext cx="360" cy="360"/>
            </p14:xfrm>
          </p:contentPart>
        </mc:Choice>
        <mc:Fallback xmlns="">
          <p:pic>
            <p:nvPicPr>
              <p:cNvPr id="2" name="Ink 1">
                <a:extLst>
                  <a:ext uri="{FF2B5EF4-FFF2-40B4-BE49-F238E27FC236}">
                    <a16:creationId xmlns:a16="http://schemas.microsoft.com/office/drawing/2014/main" id="{E6B863CA-9B8F-B6B1-5202-528F844E271B}"/>
                  </a:ext>
                </a:extLst>
              </p:cNvPr>
              <p:cNvPicPr/>
              <p:nvPr/>
            </p:nvPicPr>
            <p:blipFill>
              <a:blip r:embed="rId3"/>
              <a:stretch>
                <a:fillRect/>
              </a:stretch>
            </p:blipFill>
            <p:spPr>
              <a:xfrm>
                <a:off x="4167143" y="3017385"/>
                <a:ext cx="12600" cy="12600"/>
              </a:xfrm>
              <a:prstGeom prst="rect">
                <a:avLst/>
              </a:prstGeom>
            </p:spPr>
          </p:pic>
        </mc:Fallback>
      </mc:AlternateContent>
    </p:spTree>
    <p:extLst>
      <p:ext uri="{BB962C8B-B14F-4D97-AF65-F5344CB8AC3E}">
        <p14:creationId xmlns:p14="http://schemas.microsoft.com/office/powerpoint/2010/main" val="1970869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457412-D6DB-CDBD-B003-EA3F155D306D}"/>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1C78AAE2-32F1-39B0-D1BA-03F980848ABD}"/>
              </a:ext>
            </a:extLst>
          </p:cNvPr>
          <p:cNvPicPr>
            <a:picLocks noChangeAspect="1"/>
          </p:cNvPicPr>
          <p:nvPr/>
        </p:nvPicPr>
        <p:blipFill>
          <a:blip r:embed="rId2"/>
          <a:stretch>
            <a:fillRect/>
          </a:stretch>
        </p:blipFill>
        <p:spPr>
          <a:xfrm>
            <a:off x="3823806" y="0"/>
            <a:ext cx="4541212" cy="6858000"/>
          </a:xfrm>
          <a:prstGeom prst="rect">
            <a:avLst/>
          </a:prstGeom>
        </p:spPr>
      </p:pic>
      <p:sp>
        <p:nvSpPr>
          <p:cNvPr id="7" name="TextBox 6">
            <a:extLst>
              <a:ext uri="{FF2B5EF4-FFF2-40B4-BE49-F238E27FC236}">
                <a16:creationId xmlns:a16="http://schemas.microsoft.com/office/drawing/2014/main" id="{1BC9EA95-EBD8-11F9-83FB-4A6A8C35AACC}"/>
              </a:ext>
            </a:extLst>
          </p:cNvPr>
          <p:cNvSpPr txBox="1"/>
          <p:nvPr/>
        </p:nvSpPr>
        <p:spPr>
          <a:xfrm>
            <a:off x="8990012" y="381000"/>
            <a:ext cx="2819400" cy="1200329"/>
          </a:xfrm>
          <a:prstGeom prst="rect">
            <a:avLst/>
          </a:prstGeom>
          <a:noFill/>
        </p:spPr>
        <p:txBody>
          <a:bodyPr wrap="square" rtlCol="0">
            <a:spAutoFit/>
          </a:bodyPr>
          <a:lstStyle/>
          <a:p>
            <a:r>
              <a:rPr lang="en-US" dirty="0"/>
              <a:t>Due to excess collections this year, debt requirements were reduced $113k to $5.5M.</a:t>
            </a:r>
          </a:p>
        </p:txBody>
      </p:sp>
      <p:sp>
        <p:nvSpPr>
          <p:cNvPr id="8" name="TextBox 7">
            <a:extLst>
              <a:ext uri="{FF2B5EF4-FFF2-40B4-BE49-F238E27FC236}">
                <a16:creationId xmlns:a16="http://schemas.microsoft.com/office/drawing/2014/main" id="{5924D93D-BB08-22A6-8BDF-D6CB04E2CCA9}"/>
              </a:ext>
            </a:extLst>
          </p:cNvPr>
          <p:cNvSpPr txBox="1"/>
          <p:nvPr/>
        </p:nvSpPr>
        <p:spPr>
          <a:xfrm>
            <a:off x="9142412" y="2286000"/>
            <a:ext cx="2362200" cy="1200329"/>
          </a:xfrm>
          <a:prstGeom prst="rect">
            <a:avLst/>
          </a:prstGeom>
          <a:noFill/>
        </p:spPr>
        <p:txBody>
          <a:bodyPr wrap="square" rtlCol="0">
            <a:spAutoFit/>
          </a:bodyPr>
          <a:lstStyle/>
          <a:p>
            <a:r>
              <a:rPr lang="en-US" dirty="0"/>
              <a:t>Tax-Assessor will use 104% as collections rate for Voter Approved Rate</a:t>
            </a:r>
          </a:p>
        </p:txBody>
      </p:sp>
      <p:sp>
        <p:nvSpPr>
          <p:cNvPr id="2" name="Oval 1">
            <a:extLst>
              <a:ext uri="{FF2B5EF4-FFF2-40B4-BE49-F238E27FC236}">
                <a16:creationId xmlns:a16="http://schemas.microsoft.com/office/drawing/2014/main" id="{F065A90F-735D-BF70-FF74-1A281C65D999}"/>
              </a:ext>
            </a:extLst>
          </p:cNvPr>
          <p:cNvSpPr/>
          <p:nvPr/>
        </p:nvSpPr>
        <p:spPr>
          <a:xfrm>
            <a:off x="3823806" y="4876800"/>
            <a:ext cx="1661006" cy="76200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0175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AAE644-07B5-BC05-96AC-9B2D2139D538}"/>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BB8DD8DE-2773-01FE-BE7A-77AADDCA5FEC}"/>
              </a:ext>
            </a:extLst>
          </p:cNvPr>
          <p:cNvSpPr>
            <a:spLocks noGrp="1"/>
          </p:cNvSpPr>
          <p:nvPr>
            <p:ph type="title"/>
          </p:nvPr>
        </p:nvSpPr>
        <p:spPr>
          <a:xfrm>
            <a:off x="1522413" y="381000"/>
            <a:ext cx="9829799" cy="1219200"/>
          </a:xfrm>
        </p:spPr>
        <p:txBody>
          <a:bodyPr anchor="b">
            <a:normAutofit/>
          </a:bodyPr>
          <a:lstStyle/>
          <a:p>
            <a:r>
              <a:rPr lang="en-US" dirty="0"/>
              <a:t>Preliminary</a:t>
            </a:r>
            <a:br>
              <a:rPr lang="en-US" dirty="0"/>
            </a:br>
            <a:r>
              <a:rPr lang="en-US" dirty="0"/>
              <a:t> 2025-2026 Budget</a:t>
            </a:r>
            <a:endParaRPr lang="en-US"/>
          </a:p>
        </p:txBody>
      </p:sp>
      <p:pic>
        <p:nvPicPr>
          <p:cNvPr id="3" name="Content Placeholder 2">
            <a:extLst>
              <a:ext uri="{FF2B5EF4-FFF2-40B4-BE49-F238E27FC236}">
                <a16:creationId xmlns:a16="http://schemas.microsoft.com/office/drawing/2014/main" id="{5F2E3F12-80AB-F40D-1CF7-8B1B16FA9EF8}"/>
              </a:ext>
            </a:extLst>
          </p:cNvPr>
          <p:cNvPicPr>
            <a:picLocks noGrp="1" noChangeAspect="1"/>
          </p:cNvPicPr>
          <p:nvPr>
            <p:ph idx="1"/>
          </p:nvPr>
        </p:nvPicPr>
        <p:blipFill>
          <a:blip r:embed="rId2"/>
          <a:stretch>
            <a:fillRect/>
          </a:stretch>
        </p:blipFill>
        <p:spPr>
          <a:xfrm>
            <a:off x="2514577" y="1893126"/>
            <a:ext cx="7085035" cy="4888674"/>
          </a:xfrm>
          <a:noFill/>
        </p:spPr>
      </p:pic>
    </p:spTree>
    <p:extLst>
      <p:ext uri="{BB962C8B-B14F-4D97-AF65-F5344CB8AC3E}">
        <p14:creationId xmlns:p14="http://schemas.microsoft.com/office/powerpoint/2010/main" val="280485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1621C4-E54A-3ABB-5841-ACA2412148A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1AF50CD2-B21A-DA98-FE63-CA16CFD67C27}"/>
              </a:ext>
            </a:extLst>
          </p:cNvPr>
          <p:cNvPicPr>
            <a:picLocks noChangeAspect="1"/>
          </p:cNvPicPr>
          <p:nvPr/>
        </p:nvPicPr>
        <p:blipFill>
          <a:blip r:embed="rId2"/>
          <a:stretch>
            <a:fillRect/>
          </a:stretch>
        </p:blipFill>
        <p:spPr>
          <a:xfrm>
            <a:off x="3498221" y="0"/>
            <a:ext cx="5192382" cy="6858000"/>
          </a:xfrm>
          <a:prstGeom prst="rect">
            <a:avLst/>
          </a:prstGeom>
        </p:spPr>
      </p:pic>
    </p:spTree>
    <p:extLst>
      <p:ext uri="{BB962C8B-B14F-4D97-AF65-F5344CB8AC3E}">
        <p14:creationId xmlns:p14="http://schemas.microsoft.com/office/powerpoint/2010/main" val="2936137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716AF8-463A-2EFA-4802-8F15ADDA781E}"/>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F6A95D20-BEE7-A895-4A43-516AB4B5DE71}"/>
              </a:ext>
            </a:extLst>
          </p:cNvPr>
          <p:cNvPicPr>
            <a:picLocks noChangeAspect="1"/>
          </p:cNvPicPr>
          <p:nvPr/>
        </p:nvPicPr>
        <p:blipFill>
          <a:blip r:embed="rId2"/>
          <a:stretch>
            <a:fillRect/>
          </a:stretch>
        </p:blipFill>
        <p:spPr>
          <a:xfrm>
            <a:off x="3476496" y="0"/>
            <a:ext cx="5235833" cy="6858000"/>
          </a:xfrm>
          <a:prstGeom prst="rect">
            <a:avLst/>
          </a:prstGeom>
        </p:spPr>
      </p:pic>
    </p:spTree>
    <p:extLst>
      <p:ext uri="{BB962C8B-B14F-4D97-AF65-F5344CB8AC3E}">
        <p14:creationId xmlns:p14="http://schemas.microsoft.com/office/powerpoint/2010/main" val="420287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27541D-8579-C37D-DBC3-91F928F3CA0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C7A4E0F-A0B0-205F-D6D4-4840915BD596}"/>
              </a:ext>
            </a:extLst>
          </p:cNvPr>
          <p:cNvSpPr>
            <a:spLocks noGrp="1"/>
          </p:cNvSpPr>
          <p:nvPr>
            <p:ph type="title"/>
          </p:nvPr>
        </p:nvSpPr>
        <p:spPr/>
        <p:txBody>
          <a:bodyPr/>
          <a:lstStyle/>
          <a:p>
            <a:pPr algn="ctr"/>
            <a:r>
              <a:rPr lang="en-US" dirty="0"/>
              <a:t>Preliminary Budget Workshop</a:t>
            </a:r>
            <a:br>
              <a:rPr lang="en-US" dirty="0"/>
            </a:br>
            <a:r>
              <a:rPr lang="en-US" dirty="0"/>
              <a:t> 2025-2026</a:t>
            </a:r>
          </a:p>
        </p:txBody>
      </p:sp>
      <p:sp>
        <p:nvSpPr>
          <p:cNvPr id="14" name="Content Placeholder 13">
            <a:extLst>
              <a:ext uri="{FF2B5EF4-FFF2-40B4-BE49-F238E27FC236}">
                <a16:creationId xmlns:a16="http://schemas.microsoft.com/office/drawing/2014/main" id="{EDC94165-FA44-85F3-B648-CB99595294C4}"/>
              </a:ext>
            </a:extLst>
          </p:cNvPr>
          <p:cNvSpPr>
            <a:spLocks noGrp="1"/>
          </p:cNvSpPr>
          <p:nvPr>
            <p:ph idx="1"/>
          </p:nvPr>
        </p:nvSpPr>
        <p:spPr>
          <a:xfrm>
            <a:off x="1446211" y="1828800"/>
            <a:ext cx="10287001" cy="4495800"/>
          </a:xfrm>
        </p:spPr>
        <p:txBody>
          <a:bodyPr>
            <a:noAutofit/>
          </a:bodyPr>
          <a:lstStyle/>
          <a:p>
            <a:pPr marL="0" indent="0">
              <a:buNone/>
            </a:pPr>
            <a:r>
              <a:rPr lang="en-US" sz="2000" b="1" dirty="0"/>
              <a:t>City’s Mission Statement:  </a:t>
            </a:r>
            <a:r>
              <a:rPr lang="en-US" sz="2000" dirty="0"/>
              <a:t>Our mission is to build a thriving community with a focus on growth, health, safety, and fiscal responsibility.  We are committed to effective leadership and creating a vibrant sustainable City that preserves the charm of the Texas Coast, while ensuring a high quality of life, now and for generations to come.</a:t>
            </a:r>
          </a:p>
          <a:p>
            <a:pPr marL="0" indent="0">
              <a:buNone/>
            </a:pPr>
            <a:r>
              <a:rPr lang="en-US" sz="2000" dirty="0"/>
              <a:t>City of Rockport was chartered by the Texas Legislature:  August 18, 1870</a:t>
            </a:r>
          </a:p>
          <a:p>
            <a:pPr marL="0" indent="0">
              <a:buNone/>
            </a:pPr>
            <a:endParaRPr lang="en-US" sz="2000" dirty="0"/>
          </a:p>
          <a:p>
            <a:pPr marL="0" indent="0">
              <a:buNone/>
            </a:pPr>
            <a:endParaRPr lang="en-US" sz="2000" dirty="0"/>
          </a:p>
        </p:txBody>
      </p:sp>
    </p:spTree>
    <p:extLst>
      <p:ext uri="{BB962C8B-B14F-4D97-AF65-F5344CB8AC3E}">
        <p14:creationId xmlns:p14="http://schemas.microsoft.com/office/powerpoint/2010/main" val="2189470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B0C736-772E-DB45-EFC9-364C176C5043}"/>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C78B335B-89F3-11AE-C941-9D266579A78C}"/>
              </a:ext>
            </a:extLst>
          </p:cNvPr>
          <p:cNvPicPr>
            <a:picLocks noChangeAspect="1"/>
          </p:cNvPicPr>
          <p:nvPr/>
        </p:nvPicPr>
        <p:blipFill>
          <a:blip r:embed="rId2"/>
          <a:stretch>
            <a:fillRect/>
          </a:stretch>
        </p:blipFill>
        <p:spPr>
          <a:xfrm>
            <a:off x="3477353" y="0"/>
            <a:ext cx="5234118" cy="6858000"/>
          </a:xfrm>
          <a:prstGeom prst="rect">
            <a:avLst/>
          </a:prstGeom>
        </p:spPr>
      </p:pic>
    </p:spTree>
    <p:extLst>
      <p:ext uri="{BB962C8B-B14F-4D97-AF65-F5344CB8AC3E}">
        <p14:creationId xmlns:p14="http://schemas.microsoft.com/office/powerpoint/2010/main" val="993810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BE9A1A-BABC-C96F-A1F3-D6A4C89296F3}"/>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56A63ED-A4A9-D92C-422C-10B864DC1427}"/>
              </a:ext>
            </a:extLst>
          </p:cNvPr>
          <p:cNvPicPr>
            <a:picLocks noChangeAspect="1"/>
          </p:cNvPicPr>
          <p:nvPr/>
        </p:nvPicPr>
        <p:blipFill>
          <a:blip r:embed="rId2"/>
          <a:stretch>
            <a:fillRect/>
          </a:stretch>
        </p:blipFill>
        <p:spPr>
          <a:xfrm>
            <a:off x="3446382" y="0"/>
            <a:ext cx="5296061" cy="6858000"/>
          </a:xfrm>
          <a:prstGeom prst="rect">
            <a:avLst/>
          </a:prstGeom>
        </p:spPr>
      </p:pic>
    </p:spTree>
    <p:extLst>
      <p:ext uri="{BB962C8B-B14F-4D97-AF65-F5344CB8AC3E}">
        <p14:creationId xmlns:p14="http://schemas.microsoft.com/office/powerpoint/2010/main" val="252335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47BECB-D03D-95C9-B2CA-41B57839166B}"/>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AA8A53A3-7820-3493-E188-5A6E721C7B8A}"/>
              </a:ext>
            </a:extLst>
          </p:cNvPr>
          <p:cNvPicPr>
            <a:picLocks noChangeAspect="1"/>
          </p:cNvPicPr>
          <p:nvPr/>
        </p:nvPicPr>
        <p:blipFill>
          <a:blip r:embed="rId2"/>
          <a:stretch>
            <a:fillRect/>
          </a:stretch>
        </p:blipFill>
        <p:spPr>
          <a:xfrm>
            <a:off x="3472875" y="0"/>
            <a:ext cx="5243075" cy="6858000"/>
          </a:xfrm>
          <a:prstGeom prst="rect">
            <a:avLst/>
          </a:prstGeom>
        </p:spPr>
      </p:pic>
    </p:spTree>
    <p:extLst>
      <p:ext uri="{BB962C8B-B14F-4D97-AF65-F5344CB8AC3E}">
        <p14:creationId xmlns:p14="http://schemas.microsoft.com/office/powerpoint/2010/main" val="3317677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6D133A-DD1A-37B5-55C1-327026A5CB4E}"/>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8D22B39-E6C2-B308-516D-1697FDE5F6F8}"/>
              </a:ext>
            </a:extLst>
          </p:cNvPr>
          <p:cNvPicPr>
            <a:picLocks noChangeAspect="1"/>
          </p:cNvPicPr>
          <p:nvPr/>
        </p:nvPicPr>
        <p:blipFill>
          <a:blip r:embed="rId2"/>
          <a:stretch>
            <a:fillRect/>
          </a:stretch>
        </p:blipFill>
        <p:spPr>
          <a:xfrm>
            <a:off x="3517248" y="0"/>
            <a:ext cx="5154328" cy="6858000"/>
          </a:xfrm>
          <a:prstGeom prst="rect">
            <a:avLst/>
          </a:prstGeom>
        </p:spPr>
      </p:pic>
    </p:spTree>
    <p:extLst>
      <p:ext uri="{BB962C8B-B14F-4D97-AF65-F5344CB8AC3E}">
        <p14:creationId xmlns:p14="http://schemas.microsoft.com/office/powerpoint/2010/main" val="3140113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2FF4BB-5B99-4DC6-3BFC-075D47D59E0E}"/>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CA385539-C271-ECFF-2EFB-BEFAD94EB6C6}"/>
              </a:ext>
            </a:extLst>
          </p:cNvPr>
          <p:cNvPicPr>
            <a:picLocks noChangeAspect="1"/>
          </p:cNvPicPr>
          <p:nvPr/>
        </p:nvPicPr>
        <p:blipFill>
          <a:blip r:embed="rId2"/>
          <a:stretch>
            <a:fillRect/>
          </a:stretch>
        </p:blipFill>
        <p:spPr>
          <a:xfrm>
            <a:off x="3484603" y="0"/>
            <a:ext cx="5219619" cy="6858000"/>
          </a:xfrm>
          <a:prstGeom prst="rect">
            <a:avLst/>
          </a:prstGeom>
        </p:spPr>
      </p:pic>
    </p:spTree>
    <p:extLst>
      <p:ext uri="{BB962C8B-B14F-4D97-AF65-F5344CB8AC3E}">
        <p14:creationId xmlns:p14="http://schemas.microsoft.com/office/powerpoint/2010/main" val="2274392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BEE3A1-2A11-5664-A723-995B2D9E624F}"/>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EB21E9E-22C4-7983-E00C-8B5E5A26A88B}"/>
              </a:ext>
            </a:extLst>
          </p:cNvPr>
          <p:cNvPicPr>
            <a:picLocks noChangeAspect="1"/>
          </p:cNvPicPr>
          <p:nvPr/>
        </p:nvPicPr>
        <p:blipFill>
          <a:blip r:embed="rId2"/>
          <a:stretch>
            <a:fillRect/>
          </a:stretch>
        </p:blipFill>
        <p:spPr>
          <a:xfrm>
            <a:off x="3497127" y="0"/>
            <a:ext cx="5194570" cy="6858000"/>
          </a:xfrm>
          <a:prstGeom prst="rect">
            <a:avLst/>
          </a:prstGeom>
        </p:spPr>
      </p:pic>
    </p:spTree>
    <p:extLst>
      <p:ext uri="{BB962C8B-B14F-4D97-AF65-F5344CB8AC3E}">
        <p14:creationId xmlns:p14="http://schemas.microsoft.com/office/powerpoint/2010/main" val="1481831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B8D86B-FC54-0F33-9510-A84A8D435887}"/>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CC15FD33-7E94-426D-616B-019F90E2B70B}"/>
              </a:ext>
            </a:extLst>
          </p:cNvPr>
          <p:cNvPicPr>
            <a:picLocks noChangeAspect="1"/>
          </p:cNvPicPr>
          <p:nvPr/>
        </p:nvPicPr>
        <p:blipFill>
          <a:blip r:embed="rId2"/>
          <a:stretch>
            <a:fillRect/>
          </a:stretch>
        </p:blipFill>
        <p:spPr>
          <a:xfrm>
            <a:off x="3473521" y="0"/>
            <a:ext cx="5241783" cy="6858000"/>
          </a:xfrm>
          <a:prstGeom prst="rect">
            <a:avLst/>
          </a:prstGeom>
        </p:spPr>
      </p:pic>
    </p:spTree>
    <p:extLst>
      <p:ext uri="{BB962C8B-B14F-4D97-AF65-F5344CB8AC3E}">
        <p14:creationId xmlns:p14="http://schemas.microsoft.com/office/powerpoint/2010/main" val="2288449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E4821E-3033-C1A1-6581-732FBB73DCD8}"/>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7EB58248-AB14-EF11-3FD1-5FF7525690CB}"/>
              </a:ext>
            </a:extLst>
          </p:cNvPr>
          <p:cNvPicPr>
            <a:picLocks noChangeAspect="1"/>
          </p:cNvPicPr>
          <p:nvPr/>
        </p:nvPicPr>
        <p:blipFill>
          <a:blip r:embed="rId2"/>
          <a:stretch>
            <a:fillRect/>
          </a:stretch>
        </p:blipFill>
        <p:spPr>
          <a:xfrm>
            <a:off x="3498117" y="0"/>
            <a:ext cx="5192590" cy="6858000"/>
          </a:xfrm>
          <a:prstGeom prst="rect">
            <a:avLst/>
          </a:prstGeom>
        </p:spPr>
      </p:pic>
    </p:spTree>
    <p:extLst>
      <p:ext uri="{BB962C8B-B14F-4D97-AF65-F5344CB8AC3E}">
        <p14:creationId xmlns:p14="http://schemas.microsoft.com/office/powerpoint/2010/main" val="237954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91EC59-BA25-8338-D55A-89C46CE2CDD3}"/>
            </a:ext>
          </a:extLst>
        </p:cNvPr>
        <p:cNvGrpSpPr/>
        <p:nvPr/>
      </p:nvGrpSpPr>
      <p:grpSpPr>
        <a:xfrm>
          <a:off x="0" y="0"/>
          <a:ext cx="0" cy="0"/>
          <a:chOff x="0" y="0"/>
          <a:chExt cx="0" cy="0"/>
        </a:xfrm>
      </p:grpSpPr>
      <p:sp>
        <p:nvSpPr>
          <p:cNvPr id="8" name="Oval 7">
            <a:extLst>
              <a:ext uri="{FF2B5EF4-FFF2-40B4-BE49-F238E27FC236}">
                <a16:creationId xmlns:a16="http://schemas.microsoft.com/office/drawing/2014/main" id="{D2647DC6-1694-5EA7-4B56-F215BB1D887C}"/>
              </a:ext>
            </a:extLst>
          </p:cNvPr>
          <p:cNvSpPr/>
          <p:nvPr/>
        </p:nvSpPr>
        <p:spPr>
          <a:xfrm>
            <a:off x="9218612" y="6629400"/>
            <a:ext cx="1066800" cy="22860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75C6C0ED-EA05-7499-AB7F-B9505CE15853}"/>
              </a:ext>
            </a:extLst>
          </p:cNvPr>
          <p:cNvPicPr>
            <a:picLocks noChangeAspect="1"/>
          </p:cNvPicPr>
          <p:nvPr/>
        </p:nvPicPr>
        <p:blipFill>
          <a:blip r:embed="rId2"/>
          <a:stretch>
            <a:fillRect/>
          </a:stretch>
        </p:blipFill>
        <p:spPr>
          <a:xfrm>
            <a:off x="1065211" y="0"/>
            <a:ext cx="11123613" cy="6858000"/>
          </a:xfrm>
          <a:prstGeom prst="rect">
            <a:avLst/>
          </a:prstGeom>
        </p:spPr>
      </p:pic>
    </p:spTree>
    <p:extLst>
      <p:ext uri="{BB962C8B-B14F-4D97-AF65-F5344CB8AC3E}">
        <p14:creationId xmlns:p14="http://schemas.microsoft.com/office/powerpoint/2010/main" val="892160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D32E30-0801-D49C-9265-715DE6768B8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596FCEF-1BF4-F940-308F-2F1A0DAE7293}"/>
              </a:ext>
            </a:extLst>
          </p:cNvPr>
          <p:cNvSpPr>
            <a:spLocks noGrp="1"/>
          </p:cNvSpPr>
          <p:nvPr>
            <p:ph type="title"/>
          </p:nvPr>
        </p:nvSpPr>
        <p:spPr/>
        <p:txBody>
          <a:bodyPr/>
          <a:lstStyle/>
          <a:p>
            <a:pPr algn="ctr"/>
            <a:r>
              <a:rPr lang="en-US" dirty="0"/>
              <a:t>Preliminary</a:t>
            </a:r>
            <a:br>
              <a:rPr lang="en-US" dirty="0"/>
            </a:br>
            <a:r>
              <a:rPr lang="en-US" dirty="0"/>
              <a:t> 2025-2026 Budget</a:t>
            </a:r>
          </a:p>
        </p:txBody>
      </p:sp>
      <p:sp>
        <p:nvSpPr>
          <p:cNvPr id="14" name="Content Placeholder 13">
            <a:extLst>
              <a:ext uri="{FF2B5EF4-FFF2-40B4-BE49-F238E27FC236}">
                <a16:creationId xmlns:a16="http://schemas.microsoft.com/office/drawing/2014/main" id="{AD93AED5-99ED-D0E5-6C6C-7758E0DB8330}"/>
              </a:ext>
            </a:extLst>
          </p:cNvPr>
          <p:cNvSpPr>
            <a:spLocks noGrp="1"/>
          </p:cNvSpPr>
          <p:nvPr>
            <p:ph idx="1"/>
          </p:nvPr>
        </p:nvSpPr>
        <p:spPr>
          <a:xfrm>
            <a:off x="1446211" y="1828800"/>
            <a:ext cx="10134601" cy="4495800"/>
          </a:xfrm>
        </p:spPr>
        <p:txBody>
          <a:bodyPr>
            <a:noAutofit/>
          </a:bodyPr>
          <a:lstStyle/>
          <a:p>
            <a:r>
              <a:rPr lang="en-US" sz="2000" dirty="0"/>
              <a:t>Overall revenue increase of $221k (M&amp;O), and $1,356 (I&amp;S)</a:t>
            </a:r>
          </a:p>
          <a:p>
            <a:r>
              <a:rPr lang="en-US" sz="2000" dirty="0"/>
              <a:t>About 13.2% more revenue than last year</a:t>
            </a:r>
          </a:p>
          <a:p>
            <a:r>
              <a:rPr lang="en-US" sz="2000" dirty="0"/>
              <a:t>Collection percentage assumption 104% (96% equivalent per on our Excel worksheet) on I&amp;S and 98.5% on M&amp;O</a:t>
            </a:r>
          </a:p>
          <a:p>
            <a:endParaRPr lang="en-US" sz="2000" dirty="0"/>
          </a:p>
          <a:p>
            <a:pPr marL="0" indent="0">
              <a:buNone/>
            </a:pPr>
            <a:r>
              <a:rPr lang="en-US" sz="2000" dirty="0"/>
              <a:t>So marginally speaking the preliminary marginal tax increase of $252.37 divided by marginal tax value increase on average home of $24,926:</a:t>
            </a:r>
          </a:p>
          <a:p>
            <a:pPr marL="0" indent="0">
              <a:buNone/>
            </a:pPr>
            <a:r>
              <a:rPr lang="en-US" sz="2000" dirty="0"/>
              <a:t>                                       $252.37/$24,926 = .01 or 1.0% </a:t>
            </a:r>
          </a:p>
          <a:p>
            <a:endParaRPr lang="en-US" sz="2000" dirty="0"/>
          </a:p>
          <a:p>
            <a:pPr marL="0" indent="0">
              <a:buNone/>
            </a:pPr>
            <a:endParaRPr lang="en-US" sz="2000" dirty="0"/>
          </a:p>
        </p:txBody>
      </p:sp>
    </p:spTree>
    <p:extLst>
      <p:ext uri="{BB962C8B-B14F-4D97-AF65-F5344CB8AC3E}">
        <p14:creationId xmlns:p14="http://schemas.microsoft.com/office/powerpoint/2010/main" val="2920931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C972FB-548D-7F9C-D5CB-113FC2E352D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D8ABF4A-0026-1E56-4900-FA1B005A0D60}"/>
              </a:ext>
            </a:extLst>
          </p:cNvPr>
          <p:cNvSpPr>
            <a:spLocks noGrp="1"/>
          </p:cNvSpPr>
          <p:nvPr>
            <p:ph type="title"/>
          </p:nvPr>
        </p:nvSpPr>
        <p:spPr/>
        <p:txBody>
          <a:bodyPr/>
          <a:lstStyle/>
          <a:p>
            <a:pPr algn="ctr"/>
            <a:r>
              <a:rPr lang="en-US" dirty="0"/>
              <a:t>Preliminary Budget Workshop</a:t>
            </a:r>
            <a:br>
              <a:rPr lang="en-US" dirty="0"/>
            </a:br>
            <a:r>
              <a:rPr lang="en-US" dirty="0"/>
              <a:t> 2025-2026</a:t>
            </a:r>
          </a:p>
        </p:txBody>
      </p:sp>
      <p:sp>
        <p:nvSpPr>
          <p:cNvPr id="14" name="Content Placeholder 13">
            <a:extLst>
              <a:ext uri="{FF2B5EF4-FFF2-40B4-BE49-F238E27FC236}">
                <a16:creationId xmlns:a16="http://schemas.microsoft.com/office/drawing/2014/main" id="{AB5CBDAE-B4AF-7C76-2E80-DB9FA02CF751}"/>
              </a:ext>
            </a:extLst>
          </p:cNvPr>
          <p:cNvSpPr>
            <a:spLocks noGrp="1"/>
          </p:cNvSpPr>
          <p:nvPr>
            <p:ph idx="1"/>
          </p:nvPr>
        </p:nvSpPr>
        <p:spPr>
          <a:xfrm>
            <a:off x="1446211" y="1828800"/>
            <a:ext cx="6248401" cy="4495800"/>
          </a:xfrm>
        </p:spPr>
        <p:txBody>
          <a:bodyPr>
            <a:noAutofit/>
          </a:bodyPr>
          <a:lstStyle/>
          <a:p>
            <a:pPr marL="0" indent="0">
              <a:buNone/>
            </a:pPr>
            <a:endParaRPr lang="en-US" sz="2000" dirty="0"/>
          </a:p>
          <a:p>
            <a:pPr marL="0" indent="0">
              <a:buNone/>
            </a:pPr>
            <a:endParaRPr lang="en-US" sz="2000" dirty="0"/>
          </a:p>
        </p:txBody>
      </p:sp>
      <p:pic>
        <p:nvPicPr>
          <p:cNvPr id="3" name="Picture 2">
            <a:extLst>
              <a:ext uri="{FF2B5EF4-FFF2-40B4-BE49-F238E27FC236}">
                <a16:creationId xmlns:a16="http://schemas.microsoft.com/office/drawing/2014/main" id="{AD3E085F-404D-1146-3B8B-F31DDFC81895}"/>
              </a:ext>
            </a:extLst>
          </p:cNvPr>
          <p:cNvPicPr>
            <a:picLocks noChangeAspect="1"/>
          </p:cNvPicPr>
          <p:nvPr/>
        </p:nvPicPr>
        <p:blipFill>
          <a:blip r:embed="rId2"/>
          <a:stretch>
            <a:fillRect/>
          </a:stretch>
        </p:blipFill>
        <p:spPr>
          <a:xfrm>
            <a:off x="1369744" y="1767185"/>
            <a:ext cx="4343400" cy="3796287"/>
          </a:xfrm>
          <a:prstGeom prst="rect">
            <a:avLst/>
          </a:prstGeom>
        </p:spPr>
      </p:pic>
      <p:sp>
        <p:nvSpPr>
          <p:cNvPr id="4" name="TextBox 3">
            <a:extLst>
              <a:ext uri="{FF2B5EF4-FFF2-40B4-BE49-F238E27FC236}">
                <a16:creationId xmlns:a16="http://schemas.microsoft.com/office/drawing/2014/main" id="{9ED9A663-E7D3-F8B0-6680-82E503467807}"/>
              </a:ext>
            </a:extLst>
          </p:cNvPr>
          <p:cNvSpPr txBox="1"/>
          <p:nvPr/>
        </p:nvSpPr>
        <p:spPr>
          <a:xfrm>
            <a:off x="1674812" y="5401270"/>
            <a:ext cx="4038332" cy="1477328"/>
          </a:xfrm>
          <a:prstGeom prst="rect">
            <a:avLst/>
          </a:prstGeom>
          <a:noFill/>
        </p:spPr>
        <p:txBody>
          <a:bodyPr wrap="square" rtlCol="0">
            <a:spAutoFit/>
          </a:bodyPr>
          <a:lstStyle/>
          <a:p>
            <a:r>
              <a:rPr lang="en-US" dirty="0"/>
              <a:t>Using National and State percentages as a benchmarks, the Rockport population is fairly well-educated – probably in large part due to age as seen on next slide.</a:t>
            </a:r>
          </a:p>
        </p:txBody>
      </p:sp>
      <p:pic>
        <p:nvPicPr>
          <p:cNvPr id="7" name="Picture 6">
            <a:extLst>
              <a:ext uri="{FF2B5EF4-FFF2-40B4-BE49-F238E27FC236}">
                <a16:creationId xmlns:a16="http://schemas.microsoft.com/office/drawing/2014/main" id="{1DF6ABCA-14D7-CDE0-F64D-C41DC82863B8}"/>
              </a:ext>
            </a:extLst>
          </p:cNvPr>
          <p:cNvPicPr>
            <a:picLocks noChangeAspect="1"/>
          </p:cNvPicPr>
          <p:nvPr/>
        </p:nvPicPr>
        <p:blipFill>
          <a:blip r:embed="rId3"/>
          <a:stretch>
            <a:fillRect/>
          </a:stretch>
        </p:blipFill>
        <p:spPr>
          <a:xfrm>
            <a:off x="6318607" y="1972147"/>
            <a:ext cx="4162885" cy="3582272"/>
          </a:xfrm>
          <a:prstGeom prst="rect">
            <a:avLst/>
          </a:prstGeom>
        </p:spPr>
      </p:pic>
    </p:spTree>
    <p:extLst>
      <p:ext uri="{BB962C8B-B14F-4D97-AF65-F5344CB8AC3E}">
        <p14:creationId xmlns:p14="http://schemas.microsoft.com/office/powerpoint/2010/main" val="3405818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05F2AC-4DE0-A5FA-5C12-116BD49B7B1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D40F6A2-2307-3459-486C-F43BFE9D916D}"/>
              </a:ext>
            </a:extLst>
          </p:cNvPr>
          <p:cNvSpPr>
            <a:spLocks noGrp="1"/>
          </p:cNvSpPr>
          <p:nvPr>
            <p:ph type="title"/>
          </p:nvPr>
        </p:nvSpPr>
        <p:spPr/>
        <p:txBody>
          <a:bodyPr/>
          <a:lstStyle/>
          <a:p>
            <a:pPr algn="ctr"/>
            <a:r>
              <a:rPr lang="en-US"/>
              <a:t>Preliminary</a:t>
            </a:r>
            <a:br>
              <a:rPr lang="en-US"/>
            </a:br>
            <a:r>
              <a:rPr lang="en-US"/>
              <a:t> 2025-2026 Budget</a:t>
            </a:r>
            <a:endParaRPr lang="en-US" dirty="0"/>
          </a:p>
        </p:txBody>
      </p:sp>
      <p:sp>
        <p:nvSpPr>
          <p:cNvPr id="14" name="Content Placeholder 13">
            <a:extLst>
              <a:ext uri="{FF2B5EF4-FFF2-40B4-BE49-F238E27FC236}">
                <a16:creationId xmlns:a16="http://schemas.microsoft.com/office/drawing/2014/main" id="{E5500A43-CC57-2969-7B8A-62A1FFECF866}"/>
              </a:ext>
            </a:extLst>
          </p:cNvPr>
          <p:cNvSpPr>
            <a:spLocks noGrp="1"/>
          </p:cNvSpPr>
          <p:nvPr>
            <p:ph idx="1"/>
          </p:nvPr>
        </p:nvSpPr>
        <p:spPr/>
        <p:txBody>
          <a:bodyPr>
            <a:normAutofit/>
          </a:bodyPr>
          <a:lstStyle/>
          <a:p>
            <a:pPr marL="0" indent="0">
              <a:buNone/>
            </a:pPr>
            <a:r>
              <a:rPr lang="en-US" dirty="0"/>
              <a:t>General Fund Property Taxes @ $.446530/$100  (52%/48% split) </a:t>
            </a:r>
          </a:p>
          <a:p>
            <a:pPr marL="0" indent="0">
              <a:buNone/>
            </a:pPr>
            <a:r>
              <a:rPr lang="en-US" dirty="0"/>
              <a:t>	- Maintenance &amp; Operations (capped at 3.5% increase per year)</a:t>
            </a:r>
          </a:p>
          <a:p>
            <a:pPr marL="0" indent="0">
              <a:buNone/>
            </a:pPr>
            <a:r>
              <a:rPr lang="en-US" dirty="0"/>
              <a:t>	- Interest &amp; Sinking side (not capped but restricted)</a:t>
            </a:r>
          </a:p>
          <a:p>
            <a:pPr marL="0" indent="0">
              <a:buNone/>
            </a:pPr>
            <a:endParaRPr lang="en-US" dirty="0"/>
          </a:p>
        </p:txBody>
      </p:sp>
      <p:pic>
        <p:nvPicPr>
          <p:cNvPr id="4" name="Picture 3">
            <a:extLst>
              <a:ext uri="{FF2B5EF4-FFF2-40B4-BE49-F238E27FC236}">
                <a16:creationId xmlns:a16="http://schemas.microsoft.com/office/drawing/2014/main" id="{CA2232ED-A5F3-B1B5-32FD-0F329B2AA974}"/>
              </a:ext>
            </a:extLst>
          </p:cNvPr>
          <p:cNvPicPr>
            <a:picLocks noChangeAspect="1"/>
          </p:cNvPicPr>
          <p:nvPr/>
        </p:nvPicPr>
        <p:blipFill>
          <a:blip r:embed="rId2"/>
          <a:stretch>
            <a:fillRect/>
          </a:stretch>
        </p:blipFill>
        <p:spPr>
          <a:xfrm>
            <a:off x="3541623" y="3566627"/>
            <a:ext cx="5524589" cy="3138972"/>
          </a:xfrm>
          <a:prstGeom prst="rect">
            <a:avLst/>
          </a:prstGeom>
        </p:spPr>
      </p:pic>
    </p:spTree>
    <p:extLst>
      <p:ext uri="{BB962C8B-B14F-4D97-AF65-F5344CB8AC3E}">
        <p14:creationId xmlns:p14="http://schemas.microsoft.com/office/powerpoint/2010/main" val="576701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DD142D-230E-472D-4178-0CBF5D9287D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AF53AF9-8BC2-4855-7441-A43199F59D98}"/>
              </a:ext>
            </a:extLst>
          </p:cNvPr>
          <p:cNvSpPr>
            <a:spLocks noGrp="1"/>
          </p:cNvSpPr>
          <p:nvPr>
            <p:ph type="title"/>
          </p:nvPr>
        </p:nvSpPr>
        <p:spPr/>
        <p:txBody>
          <a:bodyPr/>
          <a:lstStyle/>
          <a:p>
            <a:pPr algn="ctr"/>
            <a:r>
              <a:rPr lang="en-US" dirty="0"/>
              <a:t>Preliminary</a:t>
            </a:r>
            <a:br>
              <a:rPr lang="en-US" dirty="0"/>
            </a:br>
            <a:r>
              <a:rPr lang="en-US" dirty="0"/>
              <a:t> 2025-2026 Budget</a:t>
            </a:r>
          </a:p>
        </p:txBody>
      </p:sp>
      <p:sp>
        <p:nvSpPr>
          <p:cNvPr id="14" name="Content Placeholder 13">
            <a:extLst>
              <a:ext uri="{FF2B5EF4-FFF2-40B4-BE49-F238E27FC236}">
                <a16:creationId xmlns:a16="http://schemas.microsoft.com/office/drawing/2014/main" id="{8BFA9D01-5683-B248-FB4A-F3DB3B9E0387}"/>
              </a:ext>
            </a:extLst>
          </p:cNvPr>
          <p:cNvSpPr>
            <a:spLocks noGrp="1"/>
          </p:cNvSpPr>
          <p:nvPr>
            <p:ph idx="1"/>
          </p:nvPr>
        </p:nvSpPr>
        <p:spPr>
          <a:xfrm>
            <a:off x="1446211" y="1828800"/>
            <a:ext cx="10134601" cy="4495800"/>
          </a:xfrm>
        </p:spPr>
        <p:txBody>
          <a:bodyPr>
            <a:noAutofit/>
          </a:bodyPr>
          <a:lstStyle/>
          <a:p>
            <a:endParaRPr lang="en-US" sz="2000" dirty="0"/>
          </a:p>
          <a:p>
            <a:pPr marL="0" indent="0">
              <a:buNone/>
            </a:pPr>
            <a:endParaRPr lang="en-US" sz="2000" dirty="0"/>
          </a:p>
        </p:txBody>
      </p:sp>
      <p:sp>
        <p:nvSpPr>
          <p:cNvPr id="4" name="TextBox 3">
            <a:extLst>
              <a:ext uri="{FF2B5EF4-FFF2-40B4-BE49-F238E27FC236}">
                <a16:creationId xmlns:a16="http://schemas.microsoft.com/office/drawing/2014/main" id="{608D0F4D-6053-08AF-E8C3-7FFBBC350180}"/>
              </a:ext>
            </a:extLst>
          </p:cNvPr>
          <p:cNvSpPr txBox="1"/>
          <p:nvPr/>
        </p:nvSpPr>
        <p:spPr>
          <a:xfrm>
            <a:off x="1903412" y="1905000"/>
            <a:ext cx="4876800" cy="923330"/>
          </a:xfrm>
          <a:prstGeom prst="rect">
            <a:avLst/>
          </a:prstGeom>
          <a:noFill/>
        </p:spPr>
        <p:txBody>
          <a:bodyPr wrap="square" rtlCol="0">
            <a:spAutoFit/>
          </a:bodyPr>
          <a:lstStyle/>
          <a:p>
            <a:endParaRPr lang="en-US" dirty="0"/>
          </a:p>
          <a:p>
            <a:endParaRPr lang="en-US" dirty="0"/>
          </a:p>
          <a:p>
            <a:endParaRPr lang="en-US" dirty="0"/>
          </a:p>
        </p:txBody>
      </p:sp>
      <p:sp>
        <p:nvSpPr>
          <p:cNvPr id="6" name="TextBox 5">
            <a:extLst>
              <a:ext uri="{FF2B5EF4-FFF2-40B4-BE49-F238E27FC236}">
                <a16:creationId xmlns:a16="http://schemas.microsoft.com/office/drawing/2014/main" id="{F5089747-F68D-78A5-3EE7-1DB253F9DDAA}"/>
              </a:ext>
            </a:extLst>
          </p:cNvPr>
          <p:cNvSpPr txBox="1"/>
          <p:nvPr/>
        </p:nvSpPr>
        <p:spPr>
          <a:xfrm>
            <a:off x="1674812" y="6010487"/>
            <a:ext cx="10210800" cy="923330"/>
          </a:xfrm>
          <a:prstGeom prst="rect">
            <a:avLst/>
          </a:prstGeom>
          <a:noFill/>
        </p:spPr>
        <p:txBody>
          <a:bodyPr wrap="square" rtlCol="0">
            <a:spAutoFit/>
          </a:bodyPr>
          <a:lstStyle/>
          <a:p>
            <a:r>
              <a:rPr lang="en-US" dirty="0"/>
              <a:t>The graph above shows that the debt rate and amount of debt revenue received for each incremental cent is not linear.  The higher the debt rate the less the marginal revenue is received for each increment.</a:t>
            </a:r>
          </a:p>
        </p:txBody>
      </p:sp>
      <p:pic>
        <p:nvPicPr>
          <p:cNvPr id="7" name="Picture 6">
            <a:extLst>
              <a:ext uri="{FF2B5EF4-FFF2-40B4-BE49-F238E27FC236}">
                <a16:creationId xmlns:a16="http://schemas.microsoft.com/office/drawing/2014/main" id="{0C29C482-6CDC-3F7C-F3D7-0DB4A5D4423F}"/>
              </a:ext>
            </a:extLst>
          </p:cNvPr>
          <p:cNvPicPr>
            <a:picLocks noChangeAspect="1"/>
          </p:cNvPicPr>
          <p:nvPr/>
        </p:nvPicPr>
        <p:blipFill>
          <a:blip r:embed="rId2"/>
          <a:stretch>
            <a:fillRect/>
          </a:stretch>
        </p:blipFill>
        <p:spPr>
          <a:xfrm>
            <a:off x="3480901" y="1804657"/>
            <a:ext cx="5227021" cy="4063138"/>
          </a:xfrm>
          <a:prstGeom prst="rect">
            <a:avLst/>
          </a:prstGeom>
        </p:spPr>
      </p:pic>
    </p:spTree>
    <p:extLst>
      <p:ext uri="{BB962C8B-B14F-4D97-AF65-F5344CB8AC3E}">
        <p14:creationId xmlns:p14="http://schemas.microsoft.com/office/powerpoint/2010/main" val="102780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FD7403-20BE-7150-EBD2-688EACEF890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5960608-D108-A3E1-6D9B-E003874E0015}"/>
              </a:ext>
            </a:extLst>
          </p:cNvPr>
          <p:cNvSpPr>
            <a:spLocks noGrp="1"/>
          </p:cNvSpPr>
          <p:nvPr>
            <p:ph type="title"/>
          </p:nvPr>
        </p:nvSpPr>
        <p:spPr/>
        <p:txBody>
          <a:bodyPr/>
          <a:lstStyle/>
          <a:p>
            <a:pPr algn="ctr"/>
            <a:r>
              <a:rPr lang="en-US" dirty="0"/>
              <a:t>Preliminary</a:t>
            </a:r>
            <a:br>
              <a:rPr lang="en-US" dirty="0"/>
            </a:br>
            <a:r>
              <a:rPr lang="en-US" dirty="0"/>
              <a:t> 2025-2026 Budget</a:t>
            </a:r>
          </a:p>
        </p:txBody>
      </p:sp>
      <p:sp>
        <p:nvSpPr>
          <p:cNvPr id="14" name="Content Placeholder 13">
            <a:extLst>
              <a:ext uri="{FF2B5EF4-FFF2-40B4-BE49-F238E27FC236}">
                <a16:creationId xmlns:a16="http://schemas.microsoft.com/office/drawing/2014/main" id="{F2E66DDC-B91A-ADF2-9FFB-EE47F00FA522}"/>
              </a:ext>
            </a:extLst>
          </p:cNvPr>
          <p:cNvSpPr>
            <a:spLocks noGrp="1"/>
          </p:cNvSpPr>
          <p:nvPr>
            <p:ph idx="1"/>
          </p:nvPr>
        </p:nvSpPr>
        <p:spPr>
          <a:xfrm>
            <a:off x="1446211" y="1828800"/>
            <a:ext cx="10134601" cy="4495800"/>
          </a:xfrm>
        </p:spPr>
        <p:txBody>
          <a:bodyPr>
            <a:noAutofit/>
          </a:bodyPr>
          <a:lstStyle/>
          <a:p>
            <a:endParaRPr lang="en-US" sz="2000" dirty="0"/>
          </a:p>
          <a:p>
            <a:pPr marL="0" indent="0">
              <a:buNone/>
            </a:pPr>
            <a:endParaRPr lang="en-US" sz="2000" dirty="0"/>
          </a:p>
        </p:txBody>
      </p:sp>
      <p:sp>
        <p:nvSpPr>
          <p:cNvPr id="4" name="TextBox 3">
            <a:extLst>
              <a:ext uri="{FF2B5EF4-FFF2-40B4-BE49-F238E27FC236}">
                <a16:creationId xmlns:a16="http://schemas.microsoft.com/office/drawing/2014/main" id="{78313A4F-7323-E0DA-B489-BDC4F6AD1C00}"/>
              </a:ext>
            </a:extLst>
          </p:cNvPr>
          <p:cNvSpPr txBox="1"/>
          <p:nvPr/>
        </p:nvSpPr>
        <p:spPr>
          <a:xfrm>
            <a:off x="1903412" y="1905000"/>
            <a:ext cx="4876800" cy="923330"/>
          </a:xfrm>
          <a:prstGeom prst="rect">
            <a:avLst/>
          </a:prstGeom>
          <a:noFill/>
        </p:spPr>
        <p:txBody>
          <a:bodyPr wrap="square" rtlCol="0">
            <a:spAutoFit/>
          </a:bodyPr>
          <a:lstStyle/>
          <a:p>
            <a:endParaRPr lang="en-US" dirty="0"/>
          </a:p>
          <a:p>
            <a:endParaRPr lang="en-US" dirty="0"/>
          </a:p>
          <a:p>
            <a:endParaRPr lang="en-US" dirty="0"/>
          </a:p>
        </p:txBody>
      </p:sp>
      <p:sp>
        <p:nvSpPr>
          <p:cNvPr id="6" name="TextBox 5">
            <a:extLst>
              <a:ext uri="{FF2B5EF4-FFF2-40B4-BE49-F238E27FC236}">
                <a16:creationId xmlns:a16="http://schemas.microsoft.com/office/drawing/2014/main" id="{43732AC9-38C5-E01D-7C22-229D8F4A8B9E}"/>
              </a:ext>
            </a:extLst>
          </p:cNvPr>
          <p:cNvSpPr txBox="1"/>
          <p:nvPr/>
        </p:nvSpPr>
        <p:spPr>
          <a:xfrm>
            <a:off x="1598612" y="6237654"/>
            <a:ext cx="10210800" cy="646331"/>
          </a:xfrm>
          <a:prstGeom prst="rect">
            <a:avLst/>
          </a:prstGeom>
          <a:noFill/>
        </p:spPr>
        <p:txBody>
          <a:bodyPr wrap="square" rtlCol="0">
            <a:spAutoFit/>
          </a:bodyPr>
          <a:lstStyle/>
          <a:p>
            <a:r>
              <a:rPr lang="en-US" dirty="0"/>
              <a:t>Here is the raw data supporting the previous graph.  We can see that for each half cent increase or decrease there is about a $200 change in debt revenues to service the debt. </a:t>
            </a:r>
          </a:p>
        </p:txBody>
      </p:sp>
      <p:pic>
        <p:nvPicPr>
          <p:cNvPr id="3" name="Picture 2">
            <a:extLst>
              <a:ext uri="{FF2B5EF4-FFF2-40B4-BE49-F238E27FC236}">
                <a16:creationId xmlns:a16="http://schemas.microsoft.com/office/drawing/2014/main" id="{898F76B5-53E1-E962-F8F2-FF1D6346F377}"/>
              </a:ext>
            </a:extLst>
          </p:cNvPr>
          <p:cNvPicPr>
            <a:picLocks noChangeAspect="1"/>
          </p:cNvPicPr>
          <p:nvPr/>
        </p:nvPicPr>
        <p:blipFill>
          <a:blip r:embed="rId2"/>
          <a:stretch>
            <a:fillRect/>
          </a:stretch>
        </p:blipFill>
        <p:spPr>
          <a:xfrm>
            <a:off x="3139850" y="2152934"/>
            <a:ext cx="7280724" cy="3875454"/>
          </a:xfrm>
          <a:prstGeom prst="rect">
            <a:avLst/>
          </a:prstGeom>
        </p:spPr>
      </p:pic>
    </p:spTree>
    <p:extLst>
      <p:ext uri="{BB962C8B-B14F-4D97-AF65-F5344CB8AC3E}">
        <p14:creationId xmlns:p14="http://schemas.microsoft.com/office/powerpoint/2010/main" val="3592862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EB32E6-A329-BB6A-1E50-2E7DAFDA78A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62294F0-156A-5B5B-DAB8-A3A64A5E1914}"/>
              </a:ext>
            </a:extLst>
          </p:cNvPr>
          <p:cNvSpPr>
            <a:spLocks noGrp="1"/>
          </p:cNvSpPr>
          <p:nvPr>
            <p:ph type="title"/>
          </p:nvPr>
        </p:nvSpPr>
        <p:spPr/>
        <p:txBody>
          <a:bodyPr/>
          <a:lstStyle/>
          <a:p>
            <a:pPr algn="ctr"/>
            <a:r>
              <a:rPr lang="en-US" dirty="0"/>
              <a:t>Preliminary</a:t>
            </a:r>
            <a:br>
              <a:rPr lang="en-US" dirty="0"/>
            </a:br>
            <a:r>
              <a:rPr lang="en-US" dirty="0"/>
              <a:t> 2025-2026 Budget</a:t>
            </a:r>
          </a:p>
        </p:txBody>
      </p:sp>
      <p:sp>
        <p:nvSpPr>
          <p:cNvPr id="14" name="Content Placeholder 13">
            <a:extLst>
              <a:ext uri="{FF2B5EF4-FFF2-40B4-BE49-F238E27FC236}">
                <a16:creationId xmlns:a16="http://schemas.microsoft.com/office/drawing/2014/main" id="{ADA709BA-377C-782D-1059-4550D777ECE7}"/>
              </a:ext>
            </a:extLst>
          </p:cNvPr>
          <p:cNvSpPr>
            <a:spLocks noGrp="1"/>
          </p:cNvSpPr>
          <p:nvPr>
            <p:ph idx="1"/>
          </p:nvPr>
        </p:nvSpPr>
        <p:spPr>
          <a:xfrm>
            <a:off x="1446211" y="1828800"/>
            <a:ext cx="10134601" cy="4495800"/>
          </a:xfrm>
        </p:spPr>
        <p:txBody>
          <a:bodyPr>
            <a:noAutofit/>
          </a:bodyPr>
          <a:lstStyle/>
          <a:p>
            <a:endParaRPr lang="en-US" sz="2000" dirty="0"/>
          </a:p>
          <a:p>
            <a:pPr marL="0" indent="0">
              <a:buNone/>
            </a:pPr>
            <a:endParaRPr lang="en-US" sz="2000" dirty="0"/>
          </a:p>
        </p:txBody>
      </p:sp>
      <p:sp>
        <p:nvSpPr>
          <p:cNvPr id="4" name="TextBox 3">
            <a:extLst>
              <a:ext uri="{FF2B5EF4-FFF2-40B4-BE49-F238E27FC236}">
                <a16:creationId xmlns:a16="http://schemas.microsoft.com/office/drawing/2014/main" id="{3125DECD-8667-C5B5-CF16-90273F3A94A2}"/>
              </a:ext>
            </a:extLst>
          </p:cNvPr>
          <p:cNvSpPr txBox="1"/>
          <p:nvPr/>
        </p:nvSpPr>
        <p:spPr>
          <a:xfrm>
            <a:off x="1903412" y="1905000"/>
            <a:ext cx="4876800" cy="923330"/>
          </a:xfrm>
          <a:prstGeom prst="rect">
            <a:avLst/>
          </a:prstGeom>
          <a:noFill/>
        </p:spPr>
        <p:txBody>
          <a:bodyPr wrap="square" rtlCol="0">
            <a:spAutoFit/>
          </a:bodyPr>
          <a:lstStyle/>
          <a:p>
            <a:endParaRPr lang="en-US" dirty="0"/>
          </a:p>
          <a:p>
            <a:endParaRPr lang="en-US" dirty="0"/>
          </a:p>
          <a:p>
            <a:endParaRPr lang="en-US" dirty="0"/>
          </a:p>
        </p:txBody>
      </p:sp>
      <p:sp>
        <p:nvSpPr>
          <p:cNvPr id="6" name="TextBox 5">
            <a:extLst>
              <a:ext uri="{FF2B5EF4-FFF2-40B4-BE49-F238E27FC236}">
                <a16:creationId xmlns:a16="http://schemas.microsoft.com/office/drawing/2014/main" id="{EBF91615-47EA-EA9D-700C-E78BCA577BA7}"/>
              </a:ext>
            </a:extLst>
          </p:cNvPr>
          <p:cNvSpPr txBox="1"/>
          <p:nvPr/>
        </p:nvSpPr>
        <p:spPr>
          <a:xfrm>
            <a:off x="1598612" y="6237654"/>
            <a:ext cx="10210800" cy="646331"/>
          </a:xfrm>
          <a:prstGeom prst="rect">
            <a:avLst/>
          </a:prstGeom>
          <a:noFill/>
        </p:spPr>
        <p:txBody>
          <a:bodyPr wrap="square" rtlCol="0">
            <a:spAutoFit/>
          </a:bodyPr>
          <a:lstStyle/>
          <a:p>
            <a:r>
              <a:rPr lang="en-US" dirty="0"/>
              <a:t>The above graph reflects the approximate cost of one-year of debt service on $7M in bonds issued at different interest rates.</a:t>
            </a:r>
          </a:p>
        </p:txBody>
      </p:sp>
      <p:pic>
        <p:nvPicPr>
          <p:cNvPr id="3" name="Picture 2">
            <a:extLst>
              <a:ext uri="{FF2B5EF4-FFF2-40B4-BE49-F238E27FC236}">
                <a16:creationId xmlns:a16="http://schemas.microsoft.com/office/drawing/2014/main" id="{064F0301-55AD-5AE1-626A-BE0F303FE5C1}"/>
              </a:ext>
            </a:extLst>
          </p:cNvPr>
          <p:cNvPicPr>
            <a:picLocks noChangeAspect="1"/>
          </p:cNvPicPr>
          <p:nvPr/>
        </p:nvPicPr>
        <p:blipFill>
          <a:blip r:embed="rId2"/>
          <a:stretch>
            <a:fillRect/>
          </a:stretch>
        </p:blipFill>
        <p:spPr>
          <a:xfrm>
            <a:off x="2970213" y="1978026"/>
            <a:ext cx="6863726" cy="4259628"/>
          </a:xfrm>
          <a:prstGeom prst="rect">
            <a:avLst/>
          </a:prstGeom>
        </p:spPr>
      </p:pic>
    </p:spTree>
    <p:extLst>
      <p:ext uri="{BB962C8B-B14F-4D97-AF65-F5344CB8AC3E}">
        <p14:creationId xmlns:p14="http://schemas.microsoft.com/office/powerpoint/2010/main" val="224399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EE7E87-4860-C29B-83F7-2296FADDF25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9EC0814-D3B6-E78F-DA80-008A4D499B33}"/>
              </a:ext>
            </a:extLst>
          </p:cNvPr>
          <p:cNvSpPr>
            <a:spLocks noGrp="1"/>
          </p:cNvSpPr>
          <p:nvPr>
            <p:ph type="title"/>
          </p:nvPr>
        </p:nvSpPr>
        <p:spPr/>
        <p:txBody>
          <a:bodyPr/>
          <a:lstStyle/>
          <a:p>
            <a:pPr algn="ctr"/>
            <a:r>
              <a:rPr lang="en-US" dirty="0"/>
              <a:t>Preliminary</a:t>
            </a:r>
            <a:br>
              <a:rPr lang="en-US" dirty="0"/>
            </a:br>
            <a:r>
              <a:rPr lang="en-US" dirty="0"/>
              <a:t> 2025-2026 Budget</a:t>
            </a:r>
          </a:p>
        </p:txBody>
      </p:sp>
      <p:sp>
        <p:nvSpPr>
          <p:cNvPr id="14" name="Content Placeholder 13">
            <a:extLst>
              <a:ext uri="{FF2B5EF4-FFF2-40B4-BE49-F238E27FC236}">
                <a16:creationId xmlns:a16="http://schemas.microsoft.com/office/drawing/2014/main" id="{BE2D2000-940B-4568-0C8C-C35E43DE20AF}"/>
              </a:ext>
            </a:extLst>
          </p:cNvPr>
          <p:cNvSpPr>
            <a:spLocks noGrp="1"/>
          </p:cNvSpPr>
          <p:nvPr>
            <p:ph idx="1"/>
          </p:nvPr>
        </p:nvSpPr>
        <p:spPr>
          <a:xfrm>
            <a:off x="1446211" y="1828800"/>
            <a:ext cx="10134601" cy="4495800"/>
          </a:xfrm>
        </p:spPr>
        <p:txBody>
          <a:bodyPr>
            <a:noAutofit/>
          </a:bodyPr>
          <a:lstStyle/>
          <a:p>
            <a:endParaRPr lang="en-US" sz="2000" dirty="0"/>
          </a:p>
          <a:p>
            <a:pPr marL="0" indent="0">
              <a:buNone/>
            </a:pPr>
            <a:endParaRPr lang="en-US" sz="2000" dirty="0"/>
          </a:p>
        </p:txBody>
      </p:sp>
      <p:sp>
        <p:nvSpPr>
          <p:cNvPr id="4" name="TextBox 3">
            <a:extLst>
              <a:ext uri="{FF2B5EF4-FFF2-40B4-BE49-F238E27FC236}">
                <a16:creationId xmlns:a16="http://schemas.microsoft.com/office/drawing/2014/main" id="{D787DBA6-8C3D-EE76-950D-82521306E82C}"/>
              </a:ext>
            </a:extLst>
          </p:cNvPr>
          <p:cNvSpPr txBox="1"/>
          <p:nvPr/>
        </p:nvSpPr>
        <p:spPr>
          <a:xfrm>
            <a:off x="1903412" y="1905000"/>
            <a:ext cx="4876800" cy="923330"/>
          </a:xfrm>
          <a:prstGeom prst="rect">
            <a:avLst/>
          </a:prstGeom>
          <a:noFill/>
        </p:spPr>
        <p:txBody>
          <a:bodyPr wrap="square" rtlCol="0">
            <a:spAutoFit/>
          </a:bodyPr>
          <a:lstStyle/>
          <a:p>
            <a:endParaRPr lang="en-US" dirty="0"/>
          </a:p>
          <a:p>
            <a:endParaRPr lang="en-US" dirty="0"/>
          </a:p>
          <a:p>
            <a:endParaRPr lang="en-US" dirty="0"/>
          </a:p>
        </p:txBody>
      </p:sp>
      <p:sp>
        <p:nvSpPr>
          <p:cNvPr id="6" name="TextBox 5">
            <a:extLst>
              <a:ext uri="{FF2B5EF4-FFF2-40B4-BE49-F238E27FC236}">
                <a16:creationId xmlns:a16="http://schemas.microsoft.com/office/drawing/2014/main" id="{498C6873-D02D-C0A7-8A5E-7995F4FB6F20}"/>
              </a:ext>
            </a:extLst>
          </p:cNvPr>
          <p:cNvSpPr txBox="1"/>
          <p:nvPr/>
        </p:nvSpPr>
        <p:spPr>
          <a:xfrm>
            <a:off x="1598612" y="6237654"/>
            <a:ext cx="10210800" cy="646331"/>
          </a:xfrm>
          <a:prstGeom prst="rect">
            <a:avLst/>
          </a:prstGeom>
          <a:noFill/>
        </p:spPr>
        <p:txBody>
          <a:bodyPr wrap="square" rtlCol="0">
            <a:spAutoFit/>
          </a:bodyPr>
          <a:lstStyle/>
          <a:p>
            <a:r>
              <a:rPr lang="en-US" dirty="0"/>
              <a:t>The above raw data supports the graph on the previous slide.  For every half point change in interest rates debt service changes of about $700 per year.</a:t>
            </a:r>
          </a:p>
        </p:txBody>
      </p:sp>
      <p:pic>
        <p:nvPicPr>
          <p:cNvPr id="8" name="Picture 7">
            <a:extLst>
              <a:ext uri="{FF2B5EF4-FFF2-40B4-BE49-F238E27FC236}">
                <a16:creationId xmlns:a16="http://schemas.microsoft.com/office/drawing/2014/main" id="{084C7633-B907-71D3-0624-E4E826BB2005}"/>
              </a:ext>
            </a:extLst>
          </p:cNvPr>
          <p:cNvPicPr>
            <a:picLocks noChangeAspect="1"/>
          </p:cNvPicPr>
          <p:nvPr/>
        </p:nvPicPr>
        <p:blipFill>
          <a:blip r:embed="rId2"/>
          <a:stretch>
            <a:fillRect/>
          </a:stretch>
        </p:blipFill>
        <p:spPr>
          <a:xfrm>
            <a:off x="2856012" y="2184812"/>
            <a:ext cx="6476800" cy="3689717"/>
          </a:xfrm>
          <a:prstGeom prst="rect">
            <a:avLst/>
          </a:prstGeom>
        </p:spPr>
      </p:pic>
    </p:spTree>
    <p:extLst>
      <p:ext uri="{BB962C8B-B14F-4D97-AF65-F5344CB8AC3E}">
        <p14:creationId xmlns:p14="http://schemas.microsoft.com/office/powerpoint/2010/main" val="199223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C0C391-DD28-F546-310D-B4AC69D728C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CD799E4-84F1-4D76-0E4D-B49532B0735F}"/>
              </a:ext>
            </a:extLst>
          </p:cNvPr>
          <p:cNvSpPr>
            <a:spLocks noGrp="1"/>
          </p:cNvSpPr>
          <p:nvPr>
            <p:ph type="title"/>
          </p:nvPr>
        </p:nvSpPr>
        <p:spPr/>
        <p:txBody>
          <a:bodyPr/>
          <a:lstStyle/>
          <a:p>
            <a:pPr algn="ctr"/>
            <a:r>
              <a:rPr lang="en-US" dirty="0"/>
              <a:t>Preliminary</a:t>
            </a:r>
            <a:br>
              <a:rPr lang="en-US" dirty="0"/>
            </a:br>
            <a:r>
              <a:rPr lang="en-US" dirty="0"/>
              <a:t> 2025-2026 Budget</a:t>
            </a:r>
          </a:p>
        </p:txBody>
      </p:sp>
      <p:sp>
        <p:nvSpPr>
          <p:cNvPr id="14" name="Content Placeholder 13">
            <a:extLst>
              <a:ext uri="{FF2B5EF4-FFF2-40B4-BE49-F238E27FC236}">
                <a16:creationId xmlns:a16="http://schemas.microsoft.com/office/drawing/2014/main" id="{3C4ED1B3-EBEF-3E90-AAA3-EC5A84CD70C4}"/>
              </a:ext>
            </a:extLst>
          </p:cNvPr>
          <p:cNvSpPr>
            <a:spLocks noGrp="1"/>
          </p:cNvSpPr>
          <p:nvPr>
            <p:ph idx="1"/>
          </p:nvPr>
        </p:nvSpPr>
        <p:spPr>
          <a:xfrm>
            <a:off x="1446211" y="1828800"/>
            <a:ext cx="10134601" cy="4495800"/>
          </a:xfrm>
        </p:spPr>
        <p:txBody>
          <a:bodyPr>
            <a:noAutofit/>
          </a:bodyPr>
          <a:lstStyle/>
          <a:p>
            <a:endParaRPr lang="en-US" sz="2000" dirty="0"/>
          </a:p>
          <a:p>
            <a:pPr marL="0" indent="0">
              <a:buNone/>
            </a:pPr>
            <a:endParaRPr lang="en-US" sz="2000" dirty="0"/>
          </a:p>
        </p:txBody>
      </p:sp>
      <p:sp>
        <p:nvSpPr>
          <p:cNvPr id="4" name="TextBox 3">
            <a:extLst>
              <a:ext uri="{FF2B5EF4-FFF2-40B4-BE49-F238E27FC236}">
                <a16:creationId xmlns:a16="http://schemas.microsoft.com/office/drawing/2014/main" id="{F476114A-1C03-C4CD-F288-B222B745859B}"/>
              </a:ext>
            </a:extLst>
          </p:cNvPr>
          <p:cNvSpPr txBox="1"/>
          <p:nvPr/>
        </p:nvSpPr>
        <p:spPr>
          <a:xfrm>
            <a:off x="1903412" y="1905000"/>
            <a:ext cx="4876800" cy="923330"/>
          </a:xfrm>
          <a:prstGeom prst="rect">
            <a:avLst/>
          </a:prstGeom>
          <a:noFill/>
        </p:spPr>
        <p:txBody>
          <a:bodyPr wrap="square" rtlCol="0">
            <a:spAutoFit/>
          </a:bodyPr>
          <a:lstStyle/>
          <a:p>
            <a:endParaRPr lang="en-US" dirty="0"/>
          </a:p>
          <a:p>
            <a:endParaRPr lang="en-US" dirty="0"/>
          </a:p>
          <a:p>
            <a:endParaRPr lang="en-US" dirty="0"/>
          </a:p>
        </p:txBody>
      </p:sp>
      <p:sp>
        <p:nvSpPr>
          <p:cNvPr id="6" name="TextBox 5">
            <a:extLst>
              <a:ext uri="{FF2B5EF4-FFF2-40B4-BE49-F238E27FC236}">
                <a16:creationId xmlns:a16="http://schemas.microsoft.com/office/drawing/2014/main" id="{50465B6F-F48C-2E71-34C6-CF88068B0CB1}"/>
              </a:ext>
            </a:extLst>
          </p:cNvPr>
          <p:cNvSpPr txBox="1"/>
          <p:nvPr/>
        </p:nvSpPr>
        <p:spPr>
          <a:xfrm>
            <a:off x="1598612" y="6237654"/>
            <a:ext cx="10210800" cy="646331"/>
          </a:xfrm>
          <a:prstGeom prst="rect">
            <a:avLst/>
          </a:prstGeom>
          <a:noFill/>
        </p:spPr>
        <p:txBody>
          <a:bodyPr wrap="square" rtlCol="0">
            <a:spAutoFit/>
          </a:bodyPr>
          <a:lstStyle/>
          <a:p>
            <a:r>
              <a:rPr lang="en-US" dirty="0"/>
              <a:t>This graph reflects the debt revenues vs. debt service required over multiple I&amp;S rates in the first year.  The red line represents TAC calculations to support the debt need to fund Streets, Drainage, and V&amp;E. </a:t>
            </a:r>
          </a:p>
        </p:txBody>
      </p:sp>
      <p:pic>
        <p:nvPicPr>
          <p:cNvPr id="5" name="Picture 4">
            <a:extLst>
              <a:ext uri="{FF2B5EF4-FFF2-40B4-BE49-F238E27FC236}">
                <a16:creationId xmlns:a16="http://schemas.microsoft.com/office/drawing/2014/main" id="{282F59CB-857C-25ED-A760-ACC3F116EF25}"/>
              </a:ext>
            </a:extLst>
          </p:cNvPr>
          <p:cNvPicPr>
            <a:picLocks noChangeAspect="1"/>
          </p:cNvPicPr>
          <p:nvPr/>
        </p:nvPicPr>
        <p:blipFill>
          <a:blip r:embed="rId2"/>
          <a:stretch>
            <a:fillRect/>
          </a:stretch>
        </p:blipFill>
        <p:spPr>
          <a:xfrm>
            <a:off x="2925104" y="1797867"/>
            <a:ext cx="6338615" cy="4329113"/>
          </a:xfrm>
          <a:prstGeom prst="rect">
            <a:avLst/>
          </a:prstGeom>
        </p:spPr>
      </p:pic>
    </p:spTree>
    <p:extLst>
      <p:ext uri="{BB962C8B-B14F-4D97-AF65-F5344CB8AC3E}">
        <p14:creationId xmlns:p14="http://schemas.microsoft.com/office/powerpoint/2010/main" val="245188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02DAAE-C6E0-35B1-447E-FD5AD3C98A4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71A4DA4-8A8C-45C0-B7D3-F5341F481C87}"/>
              </a:ext>
            </a:extLst>
          </p:cNvPr>
          <p:cNvSpPr>
            <a:spLocks noGrp="1"/>
          </p:cNvSpPr>
          <p:nvPr>
            <p:ph type="title"/>
          </p:nvPr>
        </p:nvSpPr>
        <p:spPr/>
        <p:txBody>
          <a:bodyPr/>
          <a:lstStyle/>
          <a:p>
            <a:pPr algn="ctr"/>
            <a:r>
              <a:rPr lang="en-US" dirty="0"/>
              <a:t>Preliminary</a:t>
            </a:r>
            <a:br>
              <a:rPr lang="en-US" dirty="0"/>
            </a:br>
            <a:r>
              <a:rPr lang="en-US" dirty="0"/>
              <a:t> 2025-2026 Budget</a:t>
            </a:r>
          </a:p>
        </p:txBody>
      </p:sp>
      <p:sp>
        <p:nvSpPr>
          <p:cNvPr id="14" name="Content Placeholder 13">
            <a:extLst>
              <a:ext uri="{FF2B5EF4-FFF2-40B4-BE49-F238E27FC236}">
                <a16:creationId xmlns:a16="http://schemas.microsoft.com/office/drawing/2014/main" id="{9F06E01E-433E-5067-EEA4-F209ED00F7E9}"/>
              </a:ext>
            </a:extLst>
          </p:cNvPr>
          <p:cNvSpPr>
            <a:spLocks noGrp="1"/>
          </p:cNvSpPr>
          <p:nvPr>
            <p:ph idx="1"/>
          </p:nvPr>
        </p:nvSpPr>
        <p:spPr>
          <a:xfrm>
            <a:off x="1446211" y="1828800"/>
            <a:ext cx="10134601" cy="4495800"/>
          </a:xfrm>
        </p:spPr>
        <p:txBody>
          <a:bodyPr>
            <a:noAutofit/>
          </a:bodyPr>
          <a:lstStyle/>
          <a:p>
            <a:endParaRPr lang="en-US" sz="2000" dirty="0"/>
          </a:p>
          <a:p>
            <a:pPr marL="0" indent="0">
              <a:buNone/>
            </a:pPr>
            <a:endParaRPr lang="en-US" sz="2000" dirty="0"/>
          </a:p>
        </p:txBody>
      </p:sp>
      <p:sp>
        <p:nvSpPr>
          <p:cNvPr id="4" name="TextBox 3">
            <a:extLst>
              <a:ext uri="{FF2B5EF4-FFF2-40B4-BE49-F238E27FC236}">
                <a16:creationId xmlns:a16="http://schemas.microsoft.com/office/drawing/2014/main" id="{2ED58F6E-3CBF-7651-B4D4-A5546A438170}"/>
              </a:ext>
            </a:extLst>
          </p:cNvPr>
          <p:cNvSpPr txBox="1"/>
          <p:nvPr/>
        </p:nvSpPr>
        <p:spPr>
          <a:xfrm>
            <a:off x="1903412" y="1905000"/>
            <a:ext cx="4876800" cy="923330"/>
          </a:xfrm>
          <a:prstGeom prst="rect">
            <a:avLst/>
          </a:prstGeom>
          <a:noFill/>
        </p:spPr>
        <p:txBody>
          <a:bodyPr wrap="square" rtlCol="0">
            <a:spAutoFit/>
          </a:bodyPr>
          <a:lstStyle/>
          <a:p>
            <a:endParaRPr lang="en-US" dirty="0"/>
          </a:p>
          <a:p>
            <a:endParaRPr lang="en-US" dirty="0"/>
          </a:p>
          <a:p>
            <a:endParaRPr lang="en-US" dirty="0"/>
          </a:p>
        </p:txBody>
      </p:sp>
      <p:sp>
        <p:nvSpPr>
          <p:cNvPr id="6" name="TextBox 5">
            <a:extLst>
              <a:ext uri="{FF2B5EF4-FFF2-40B4-BE49-F238E27FC236}">
                <a16:creationId xmlns:a16="http://schemas.microsoft.com/office/drawing/2014/main" id="{3CEE7417-5F42-EDCD-F45A-726ED38C30C8}"/>
              </a:ext>
            </a:extLst>
          </p:cNvPr>
          <p:cNvSpPr txBox="1"/>
          <p:nvPr/>
        </p:nvSpPr>
        <p:spPr>
          <a:xfrm>
            <a:off x="1598612" y="5939135"/>
            <a:ext cx="10210800" cy="923330"/>
          </a:xfrm>
          <a:prstGeom prst="rect">
            <a:avLst/>
          </a:prstGeom>
          <a:noFill/>
        </p:spPr>
        <p:txBody>
          <a:bodyPr wrap="square" rtlCol="0">
            <a:spAutoFit/>
          </a:bodyPr>
          <a:lstStyle/>
          <a:p>
            <a:r>
              <a:rPr lang="en-US" dirty="0"/>
              <a:t>This is the raw data supporting the previous graph.  It also includes the estimated level needed to support the V&amp;E and Streets/Drainage.  The levels are estimated one level higher as 3.74% was used which inflates Approx Debt.</a:t>
            </a:r>
          </a:p>
        </p:txBody>
      </p:sp>
      <p:pic>
        <p:nvPicPr>
          <p:cNvPr id="3" name="Picture 2">
            <a:extLst>
              <a:ext uri="{FF2B5EF4-FFF2-40B4-BE49-F238E27FC236}">
                <a16:creationId xmlns:a16="http://schemas.microsoft.com/office/drawing/2014/main" id="{2AE237ED-8C9A-2E71-D164-10D7EFAF73B5}"/>
              </a:ext>
            </a:extLst>
          </p:cNvPr>
          <p:cNvPicPr>
            <a:picLocks noChangeAspect="1"/>
          </p:cNvPicPr>
          <p:nvPr/>
        </p:nvPicPr>
        <p:blipFill>
          <a:blip r:embed="rId2"/>
          <a:stretch>
            <a:fillRect/>
          </a:stretch>
        </p:blipFill>
        <p:spPr>
          <a:xfrm>
            <a:off x="2665412" y="1773726"/>
            <a:ext cx="7349378" cy="4256453"/>
          </a:xfrm>
          <a:prstGeom prst="rect">
            <a:avLst/>
          </a:prstGeom>
        </p:spPr>
      </p:pic>
    </p:spTree>
    <p:extLst>
      <p:ext uri="{BB962C8B-B14F-4D97-AF65-F5344CB8AC3E}">
        <p14:creationId xmlns:p14="http://schemas.microsoft.com/office/powerpoint/2010/main" val="990606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84B968-6A0C-B09B-A9EE-DFB5ACE8F82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84D9A49-257E-F8C5-854E-F01B8F0CEA3E}"/>
              </a:ext>
            </a:extLst>
          </p:cNvPr>
          <p:cNvSpPr>
            <a:spLocks noGrp="1"/>
          </p:cNvSpPr>
          <p:nvPr>
            <p:ph type="title"/>
          </p:nvPr>
        </p:nvSpPr>
        <p:spPr/>
        <p:txBody>
          <a:bodyPr/>
          <a:lstStyle/>
          <a:p>
            <a:pPr algn="ctr"/>
            <a:r>
              <a:rPr lang="en-US" dirty="0"/>
              <a:t>Preliminary</a:t>
            </a:r>
            <a:br>
              <a:rPr lang="en-US" dirty="0"/>
            </a:br>
            <a:r>
              <a:rPr lang="en-US" dirty="0"/>
              <a:t> 2025-2026 Budget</a:t>
            </a:r>
          </a:p>
        </p:txBody>
      </p:sp>
      <p:sp>
        <p:nvSpPr>
          <p:cNvPr id="14" name="Content Placeholder 13">
            <a:extLst>
              <a:ext uri="{FF2B5EF4-FFF2-40B4-BE49-F238E27FC236}">
                <a16:creationId xmlns:a16="http://schemas.microsoft.com/office/drawing/2014/main" id="{9DAA7968-B026-4F57-434B-2324D27EB557}"/>
              </a:ext>
            </a:extLst>
          </p:cNvPr>
          <p:cNvSpPr>
            <a:spLocks noGrp="1"/>
          </p:cNvSpPr>
          <p:nvPr>
            <p:ph idx="1"/>
          </p:nvPr>
        </p:nvSpPr>
        <p:spPr>
          <a:xfrm>
            <a:off x="1446211" y="1828800"/>
            <a:ext cx="10134601" cy="4495800"/>
          </a:xfrm>
        </p:spPr>
        <p:txBody>
          <a:bodyPr>
            <a:noAutofit/>
          </a:bodyPr>
          <a:lstStyle/>
          <a:p>
            <a:endParaRPr lang="en-US" sz="2000" dirty="0"/>
          </a:p>
          <a:p>
            <a:pPr marL="0" indent="0">
              <a:buNone/>
            </a:pPr>
            <a:endParaRPr lang="en-US" sz="2000" dirty="0"/>
          </a:p>
        </p:txBody>
      </p:sp>
      <p:pic>
        <p:nvPicPr>
          <p:cNvPr id="3" name="Picture 2">
            <a:extLst>
              <a:ext uri="{FF2B5EF4-FFF2-40B4-BE49-F238E27FC236}">
                <a16:creationId xmlns:a16="http://schemas.microsoft.com/office/drawing/2014/main" id="{3BF885B3-A7DD-C4FC-5337-459787BB30B7}"/>
              </a:ext>
            </a:extLst>
          </p:cNvPr>
          <p:cNvPicPr>
            <a:picLocks noChangeAspect="1"/>
          </p:cNvPicPr>
          <p:nvPr/>
        </p:nvPicPr>
        <p:blipFill>
          <a:blip r:embed="rId2"/>
          <a:stretch>
            <a:fillRect/>
          </a:stretch>
        </p:blipFill>
        <p:spPr>
          <a:xfrm>
            <a:off x="7694612" y="1741519"/>
            <a:ext cx="2743200" cy="5100637"/>
          </a:xfrm>
          <a:prstGeom prst="rect">
            <a:avLst/>
          </a:prstGeom>
        </p:spPr>
      </p:pic>
      <p:sp>
        <p:nvSpPr>
          <p:cNvPr id="4" name="TextBox 3">
            <a:extLst>
              <a:ext uri="{FF2B5EF4-FFF2-40B4-BE49-F238E27FC236}">
                <a16:creationId xmlns:a16="http://schemas.microsoft.com/office/drawing/2014/main" id="{930802DC-9A0B-60C8-BED0-37BDDB193528}"/>
              </a:ext>
            </a:extLst>
          </p:cNvPr>
          <p:cNvSpPr txBox="1"/>
          <p:nvPr/>
        </p:nvSpPr>
        <p:spPr>
          <a:xfrm>
            <a:off x="1903412" y="1905000"/>
            <a:ext cx="4876800" cy="2585323"/>
          </a:xfrm>
          <a:prstGeom prst="rect">
            <a:avLst/>
          </a:prstGeom>
          <a:noFill/>
        </p:spPr>
        <p:txBody>
          <a:bodyPr wrap="square" rtlCol="0">
            <a:spAutoFit/>
          </a:bodyPr>
          <a:lstStyle/>
          <a:p>
            <a:r>
              <a:rPr lang="en-US" dirty="0"/>
              <a:t>*Annual Amortization is approximately $500k per year as per 2024 Tax Notes snippet.</a:t>
            </a:r>
          </a:p>
          <a:p>
            <a:endParaRPr lang="en-US" dirty="0"/>
          </a:p>
          <a:p>
            <a:r>
              <a:rPr lang="en-US" dirty="0"/>
              <a:t>*City issued $3,075,000 in tax notes in 2024</a:t>
            </a:r>
          </a:p>
          <a:p>
            <a:endParaRPr lang="en-US" dirty="0"/>
          </a:p>
          <a:p>
            <a:r>
              <a:rPr lang="en-US" dirty="0"/>
              <a:t>*Tax Note was 3.74%</a:t>
            </a:r>
          </a:p>
          <a:p>
            <a:endParaRPr lang="en-US" dirty="0"/>
          </a:p>
          <a:p>
            <a:endParaRPr lang="en-US" dirty="0"/>
          </a:p>
          <a:p>
            <a:endParaRPr lang="en-US" dirty="0"/>
          </a:p>
        </p:txBody>
      </p:sp>
    </p:spTree>
    <p:extLst>
      <p:ext uri="{BB962C8B-B14F-4D97-AF65-F5344CB8AC3E}">
        <p14:creationId xmlns:p14="http://schemas.microsoft.com/office/powerpoint/2010/main" val="2070978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39C52B-A6DC-2137-F861-B8B2FA35B868}"/>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C1214CD-9F4B-3617-A48D-C338C1D47351}"/>
              </a:ext>
            </a:extLst>
          </p:cNvPr>
          <p:cNvSpPr>
            <a:spLocks noGrp="1"/>
          </p:cNvSpPr>
          <p:nvPr>
            <p:ph type="title"/>
          </p:nvPr>
        </p:nvSpPr>
        <p:spPr/>
        <p:txBody>
          <a:bodyPr/>
          <a:lstStyle/>
          <a:p>
            <a:pPr algn="ctr"/>
            <a:r>
              <a:rPr lang="en-US" dirty="0"/>
              <a:t>Preliminary</a:t>
            </a:r>
            <a:br>
              <a:rPr lang="en-US" dirty="0"/>
            </a:br>
            <a:r>
              <a:rPr lang="en-US" dirty="0"/>
              <a:t> 2025-2026 Budget</a:t>
            </a:r>
          </a:p>
        </p:txBody>
      </p:sp>
      <p:sp>
        <p:nvSpPr>
          <p:cNvPr id="14" name="Content Placeholder 13">
            <a:extLst>
              <a:ext uri="{FF2B5EF4-FFF2-40B4-BE49-F238E27FC236}">
                <a16:creationId xmlns:a16="http://schemas.microsoft.com/office/drawing/2014/main" id="{28FBC02C-5F27-EF3D-2A9C-08705F8E13A2}"/>
              </a:ext>
            </a:extLst>
          </p:cNvPr>
          <p:cNvSpPr>
            <a:spLocks noGrp="1"/>
          </p:cNvSpPr>
          <p:nvPr>
            <p:ph idx="1"/>
          </p:nvPr>
        </p:nvSpPr>
        <p:spPr>
          <a:xfrm>
            <a:off x="1446211" y="1828800"/>
            <a:ext cx="10134601" cy="4495800"/>
          </a:xfrm>
        </p:spPr>
        <p:txBody>
          <a:bodyPr>
            <a:noAutofit/>
          </a:bodyPr>
          <a:lstStyle/>
          <a:p>
            <a:endParaRPr lang="en-US" sz="2000" dirty="0"/>
          </a:p>
          <a:p>
            <a:pPr marL="0" indent="0">
              <a:buNone/>
            </a:pPr>
            <a:endParaRPr lang="en-US" sz="2000" dirty="0"/>
          </a:p>
        </p:txBody>
      </p:sp>
      <p:pic>
        <p:nvPicPr>
          <p:cNvPr id="3" name="Picture 2">
            <a:extLst>
              <a:ext uri="{FF2B5EF4-FFF2-40B4-BE49-F238E27FC236}">
                <a16:creationId xmlns:a16="http://schemas.microsoft.com/office/drawing/2014/main" id="{E6955323-47D7-4142-44B2-682F0E81AD12}"/>
              </a:ext>
            </a:extLst>
          </p:cNvPr>
          <p:cNvPicPr>
            <a:picLocks noChangeAspect="1"/>
          </p:cNvPicPr>
          <p:nvPr/>
        </p:nvPicPr>
        <p:blipFill>
          <a:blip r:embed="rId2"/>
          <a:stretch>
            <a:fillRect/>
          </a:stretch>
        </p:blipFill>
        <p:spPr>
          <a:xfrm>
            <a:off x="1539875" y="1802833"/>
            <a:ext cx="10134601" cy="5036117"/>
          </a:xfrm>
          <a:prstGeom prst="rect">
            <a:avLst/>
          </a:prstGeom>
        </p:spPr>
      </p:pic>
      <p:sp>
        <p:nvSpPr>
          <p:cNvPr id="2" name="TextBox 1">
            <a:extLst>
              <a:ext uri="{FF2B5EF4-FFF2-40B4-BE49-F238E27FC236}">
                <a16:creationId xmlns:a16="http://schemas.microsoft.com/office/drawing/2014/main" id="{15166849-D0D7-46A2-8E98-2892E7ED7566}"/>
              </a:ext>
            </a:extLst>
          </p:cNvPr>
          <p:cNvSpPr txBox="1"/>
          <p:nvPr/>
        </p:nvSpPr>
        <p:spPr>
          <a:xfrm>
            <a:off x="6018212" y="2133600"/>
            <a:ext cx="3429000" cy="369332"/>
          </a:xfrm>
          <a:prstGeom prst="rect">
            <a:avLst/>
          </a:prstGeom>
          <a:noFill/>
        </p:spPr>
        <p:txBody>
          <a:bodyPr wrap="square" rtlCol="0">
            <a:spAutoFit/>
          </a:bodyPr>
          <a:lstStyle/>
          <a:p>
            <a:r>
              <a:rPr lang="en-US" dirty="0"/>
              <a:t>7-Year Treasury Yield History</a:t>
            </a:r>
          </a:p>
        </p:txBody>
      </p:sp>
    </p:spTree>
    <p:extLst>
      <p:ext uri="{BB962C8B-B14F-4D97-AF65-F5344CB8AC3E}">
        <p14:creationId xmlns:p14="http://schemas.microsoft.com/office/powerpoint/2010/main" val="577179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AF4995-2E10-F1FA-C263-AC4E5FA2E78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B41F293D-3869-B25F-3A3C-94D7C9644F0B}"/>
              </a:ext>
            </a:extLst>
          </p:cNvPr>
          <p:cNvSpPr>
            <a:spLocks noGrp="1"/>
          </p:cNvSpPr>
          <p:nvPr>
            <p:ph type="title"/>
          </p:nvPr>
        </p:nvSpPr>
        <p:spPr/>
        <p:txBody>
          <a:bodyPr/>
          <a:lstStyle/>
          <a:p>
            <a:pPr algn="ctr"/>
            <a:r>
              <a:rPr lang="en-US" dirty="0"/>
              <a:t>Preliminary</a:t>
            </a:r>
            <a:br>
              <a:rPr lang="en-US" dirty="0"/>
            </a:br>
            <a:r>
              <a:rPr lang="en-US" dirty="0"/>
              <a:t> 2025-2026 Budget</a:t>
            </a:r>
          </a:p>
        </p:txBody>
      </p:sp>
      <p:sp>
        <p:nvSpPr>
          <p:cNvPr id="14" name="Content Placeholder 13">
            <a:extLst>
              <a:ext uri="{FF2B5EF4-FFF2-40B4-BE49-F238E27FC236}">
                <a16:creationId xmlns:a16="http://schemas.microsoft.com/office/drawing/2014/main" id="{C1D95DA9-D918-9BED-3921-352EFB6185CF}"/>
              </a:ext>
            </a:extLst>
          </p:cNvPr>
          <p:cNvSpPr>
            <a:spLocks noGrp="1"/>
          </p:cNvSpPr>
          <p:nvPr>
            <p:ph idx="1"/>
          </p:nvPr>
        </p:nvSpPr>
        <p:spPr>
          <a:xfrm>
            <a:off x="1446211" y="1828800"/>
            <a:ext cx="10134601" cy="4495800"/>
          </a:xfrm>
        </p:spPr>
        <p:txBody>
          <a:bodyPr>
            <a:noAutofit/>
          </a:bodyPr>
          <a:lstStyle/>
          <a:p>
            <a:endParaRPr lang="en-US" sz="2000" dirty="0"/>
          </a:p>
          <a:p>
            <a:pPr marL="0" indent="0">
              <a:buNone/>
            </a:pPr>
            <a:endParaRPr lang="en-US" sz="2000" dirty="0"/>
          </a:p>
        </p:txBody>
      </p:sp>
      <p:pic>
        <p:nvPicPr>
          <p:cNvPr id="4" name="Picture 3">
            <a:extLst>
              <a:ext uri="{FF2B5EF4-FFF2-40B4-BE49-F238E27FC236}">
                <a16:creationId xmlns:a16="http://schemas.microsoft.com/office/drawing/2014/main" id="{52D19B8C-6CBD-58F6-1108-0C54EFAE3757}"/>
              </a:ext>
            </a:extLst>
          </p:cNvPr>
          <p:cNvPicPr>
            <a:picLocks noChangeAspect="1"/>
          </p:cNvPicPr>
          <p:nvPr/>
        </p:nvPicPr>
        <p:blipFill>
          <a:blip r:embed="rId2"/>
          <a:stretch>
            <a:fillRect/>
          </a:stretch>
        </p:blipFill>
        <p:spPr>
          <a:xfrm>
            <a:off x="2225911" y="1840495"/>
            <a:ext cx="7737001" cy="4712705"/>
          </a:xfrm>
          <a:prstGeom prst="rect">
            <a:avLst/>
          </a:prstGeom>
        </p:spPr>
      </p:pic>
    </p:spTree>
    <p:extLst>
      <p:ext uri="{BB962C8B-B14F-4D97-AF65-F5344CB8AC3E}">
        <p14:creationId xmlns:p14="http://schemas.microsoft.com/office/powerpoint/2010/main" val="821060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C43C0B-B8F4-9A1C-AA14-29F5AF97045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E3BA4BE-F562-81F6-42A3-F9355C5122D1}"/>
              </a:ext>
            </a:extLst>
          </p:cNvPr>
          <p:cNvSpPr>
            <a:spLocks noGrp="1"/>
          </p:cNvSpPr>
          <p:nvPr>
            <p:ph type="title"/>
          </p:nvPr>
        </p:nvSpPr>
        <p:spPr/>
        <p:txBody>
          <a:bodyPr/>
          <a:lstStyle/>
          <a:p>
            <a:pPr algn="ctr"/>
            <a:r>
              <a:rPr lang="en-US" dirty="0"/>
              <a:t>Preliminary Budget Workshop</a:t>
            </a:r>
            <a:br>
              <a:rPr lang="en-US" dirty="0"/>
            </a:br>
            <a:r>
              <a:rPr lang="en-US" dirty="0"/>
              <a:t> 2025-2026</a:t>
            </a:r>
          </a:p>
        </p:txBody>
      </p:sp>
      <p:sp>
        <p:nvSpPr>
          <p:cNvPr id="14" name="Content Placeholder 13">
            <a:extLst>
              <a:ext uri="{FF2B5EF4-FFF2-40B4-BE49-F238E27FC236}">
                <a16:creationId xmlns:a16="http://schemas.microsoft.com/office/drawing/2014/main" id="{2CEB008C-9C54-91DE-9E7F-8DDF51920658}"/>
              </a:ext>
            </a:extLst>
          </p:cNvPr>
          <p:cNvSpPr>
            <a:spLocks noGrp="1"/>
          </p:cNvSpPr>
          <p:nvPr>
            <p:ph idx="1"/>
          </p:nvPr>
        </p:nvSpPr>
        <p:spPr>
          <a:xfrm>
            <a:off x="1446211" y="1828800"/>
            <a:ext cx="6248401" cy="4495800"/>
          </a:xfrm>
        </p:spPr>
        <p:txBody>
          <a:bodyPr>
            <a:noAutofit/>
          </a:bodyPr>
          <a:lstStyle/>
          <a:p>
            <a:pPr marL="0" indent="0">
              <a:buNone/>
            </a:pPr>
            <a:endParaRPr lang="en-US" sz="2000" dirty="0"/>
          </a:p>
          <a:p>
            <a:pPr marL="0" indent="0">
              <a:buNone/>
            </a:pPr>
            <a:endParaRPr lang="en-US" sz="2000" dirty="0"/>
          </a:p>
        </p:txBody>
      </p:sp>
      <p:pic>
        <p:nvPicPr>
          <p:cNvPr id="2" name="Picture 1">
            <a:extLst>
              <a:ext uri="{FF2B5EF4-FFF2-40B4-BE49-F238E27FC236}">
                <a16:creationId xmlns:a16="http://schemas.microsoft.com/office/drawing/2014/main" id="{47CE4C71-C331-E8D0-7DCE-536AB1136E81}"/>
              </a:ext>
            </a:extLst>
          </p:cNvPr>
          <p:cNvPicPr>
            <a:picLocks noChangeAspect="1"/>
          </p:cNvPicPr>
          <p:nvPr/>
        </p:nvPicPr>
        <p:blipFill>
          <a:blip r:embed="rId2"/>
          <a:stretch>
            <a:fillRect/>
          </a:stretch>
        </p:blipFill>
        <p:spPr>
          <a:xfrm>
            <a:off x="1592302" y="1791077"/>
            <a:ext cx="3645724" cy="5139373"/>
          </a:xfrm>
          <a:prstGeom prst="rect">
            <a:avLst/>
          </a:prstGeom>
        </p:spPr>
      </p:pic>
      <p:sp>
        <p:nvSpPr>
          <p:cNvPr id="5" name="TextBox 4">
            <a:extLst>
              <a:ext uri="{FF2B5EF4-FFF2-40B4-BE49-F238E27FC236}">
                <a16:creationId xmlns:a16="http://schemas.microsoft.com/office/drawing/2014/main" id="{8B766EEA-49DB-3FAE-3237-B4619057A15A}"/>
              </a:ext>
            </a:extLst>
          </p:cNvPr>
          <p:cNvSpPr txBox="1"/>
          <p:nvPr/>
        </p:nvSpPr>
        <p:spPr>
          <a:xfrm>
            <a:off x="2665412" y="4524903"/>
            <a:ext cx="2145476" cy="1200329"/>
          </a:xfrm>
          <a:prstGeom prst="rect">
            <a:avLst/>
          </a:prstGeom>
          <a:noFill/>
        </p:spPr>
        <p:txBody>
          <a:bodyPr wrap="square" rtlCol="0">
            <a:spAutoFit/>
          </a:bodyPr>
          <a:lstStyle/>
          <a:p>
            <a:r>
              <a:rPr lang="en-US" dirty="0"/>
              <a:t>Over 50% of the population is over 50 and the median age is 50.3.</a:t>
            </a:r>
          </a:p>
        </p:txBody>
      </p:sp>
      <p:pic>
        <p:nvPicPr>
          <p:cNvPr id="9" name="Picture 8">
            <a:extLst>
              <a:ext uri="{FF2B5EF4-FFF2-40B4-BE49-F238E27FC236}">
                <a16:creationId xmlns:a16="http://schemas.microsoft.com/office/drawing/2014/main" id="{34F124EA-21AF-D34D-D69A-7D9BDF6CDF5B}"/>
              </a:ext>
            </a:extLst>
          </p:cNvPr>
          <p:cNvPicPr>
            <a:picLocks noChangeAspect="1"/>
          </p:cNvPicPr>
          <p:nvPr/>
        </p:nvPicPr>
        <p:blipFill>
          <a:blip r:embed="rId3"/>
          <a:stretch>
            <a:fillRect/>
          </a:stretch>
        </p:blipFill>
        <p:spPr>
          <a:xfrm>
            <a:off x="6950800" y="1808429"/>
            <a:ext cx="3467100" cy="5105400"/>
          </a:xfrm>
          <a:prstGeom prst="rect">
            <a:avLst/>
          </a:prstGeom>
        </p:spPr>
      </p:pic>
      <p:sp>
        <p:nvSpPr>
          <p:cNvPr id="10" name="TextBox 9">
            <a:extLst>
              <a:ext uri="{FF2B5EF4-FFF2-40B4-BE49-F238E27FC236}">
                <a16:creationId xmlns:a16="http://schemas.microsoft.com/office/drawing/2014/main" id="{96BA75A8-89CF-7209-33B5-A49194D0991E}"/>
              </a:ext>
            </a:extLst>
          </p:cNvPr>
          <p:cNvSpPr txBox="1"/>
          <p:nvPr/>
        </p:nvSpPr>
        <p:spPr>
          <a:xfrm>
            <a:off x="7999412" y="2853686"/>
            <a:ext cx="2057400" cy="646331"/>
          </a:xfrm>
          <a:prstGeom prst="rect">
            <a:avLst/>
          </a:prstGeom>
          <a:noFill/>
        </p:spPr>
        <p:txBody>
          <a:bodyPr wrap="square" rtlCol="0">
            <a:spAutoFit/>
          </a:bodyPr>
          <a:lstStyle/>
          <a:p>
            <a:r>
              <a:rPr lang="en-US" dirty="0"/>
              <a:t>Texas Demographics</a:t>
            </a:r>
          </a:p>
        </p:txBody>
      </p:sp>
      <p:sp>
        <p:nvSpPr>
          <p:cNvPr id="11" name="TextBox 10">
            <a:extLst>
              <a:ext uri="{FF2B5EF4-FFF2-40B4-BE49-F238E27FC236}">
                <a16:creationId xmlns:a16="http://schemas.microsoft.com/office/drawing/2014/main" id="{3A672107-CFC7-F505-2B08-B76A7B9B442F}"/>
              </a:ext>
            </a:extLst>
          </p:cNvPr>
          <p:cNvSpPr txBox="1"/>
          <p:nvPr/>
        </p:nvSpPr>
        <p:spPr>
          <a:xfrm>
            <a:off x="2894012" y="2853686"/>
            <a:ext cx="2057400" cy="646331"/>
          </a:xfrm>
          <a:prstGeom prst="rect">
            <a:avLst/>
          </a:prstGeom>
          <a:noFill/>
        </p:spPr>
        <p:txBody>
          <a:bodyPr wrap="square" rtlCol="0">
            <a:spAutoFit/>
          </a:bodyPr>
          <a:lstStyle/>
          <a:p>
            <a:r>
              <a:rPr lang="en-US" dirty="0"/>
              <a:t>Rockport Demographics</a:t>
            </a:r>
          </a:p>
        </p:txBody>
      </p:sp>
    </p:spTree>
    <p:extLst>
      <p:ext uri="{BB962C8B-B14F-4D97-AF65-F5344CB8AC3E}">
        <p14:creationId xmlns:p14="http://schemas.microsoft.com/office/powerpoint/2010/main" val="2527501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92A170-364F-5447-A1D5-59BC0E74A91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33BCD5D-EFFF-BD11-5688-DEF3548037B7}"/>
              </a:ext>
            </a:extLst>
          </p:cNvPr>
          <p:cNvSpPr>
            <a:spLocks noGrp="1"/>
          </p:cNvSpPr>
          <p:nvPr>
            <p:ph type="title"/>
          </p:nvPr>
        </p:nvSpPr>
        <p:spPr/>
        <p:txBody>
          <a:bodyPr/>
          <a:lstStyle/>
          <a:p>
            <a:pPr algn="ctr"/>
            <a:r>
              <a:rPr lang="en-US" dirty="0"/>
              <a:t>Preliminary</a:t>
            </a:r>
            <a:br>
              <a:rPr lang="en-US" dirty="0"/>
            </a:br>
            <a:r>
              <a:rPr lang="en-US" dirty="0"/>
              <a:t> 2025-2026 Budget</a:t>
            </a:r>
          </a:p>
        </p:txBody>
      </p:sp>
      <p:sp>
        <p:nvSpPr>
          <p:cNvPr id="14" name="Content Placeholder 13">
            <a:extLst>
              <a:ext uri="{FF2B5EF4-FFF2-40B4-BE49-F238E27FC236}">
                <a16:creationId xmlns:a16="http://schemas.microsoft.com/office/drawing/2014/main" id="{EE260117-A844-5449-CFBF-3EB7FFA1916E}"/>
              </a:ext>
            </a:extLst>
          </p:cNvPr>
          <p:cNvSpPr>
            <a:spLocks noGrp="1"/>
          </p:cNvSpPr>
          <p:nvPr>
            <p:ph idx="1"/>
          </p:nvPr>
        </p:nvSpPr>
        <p:spPr>
          <a:xfrm>
            <a:off x="1446211" y="1828800"/>
            <a:ext cx="10134601" cy="4495800"/>
          </a:xfrm>
        </p:spPr>
        <p:txBody>
          <a:bodyPr>
            <a:noAutofit/>
          </a:bodyPr>
          <a:lstStyle/>
          <a:p>
            <a:pPr marL="0" indent="0">
              <a:buNone/>
            </a:pPr>
            <a:endParaRPr lang="en-US" sz="2000" dirty="0"/>
          </a:p>
          <a:p>
            <a:pPr marL="0" indent="0">
              <a:buNone/>
            </a:pPr>
            <a:endParaRPr lang="en-US" sz="2000" dirty="0"/>
          </a:p>
        </p:txBody>
      </p:sp>
      <p:sp>
        <p:nvSpPr>
          <p:cNvPr id="7" name="Rectangle 6">
            <a:extLst>
              <a:ext uri="{FF2B5EF4-FFF2-40B4-BE49-F238E27FC236}">
                <a16:creationId xmlns:a16="http://schemas.microsoft.com/office/drawing/2014/main" id="{17098982-EEE5-C997-3BE3-45CFDDC084BE}"/>
              </a:ext>
            </a:extLst>
          </p:cNvPr>
          <p:cNvSpPr/>
          <p:nvPr/>
        </p:nvSpPr>
        <p:spPr>
          <a:xfrm>
            <a:off x="6625404" y="2604056"/>
            <a:ext cx="1066800" cy="66721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91598BE-4CD7-2B44-3E51-06A066875C09}"/>
              </a:ext>
            </a:extLst>
          </p:cNvPr>
          <p:cNvSpPr/>
          <p:nvPr/>
        </p:nvSpPr>
        <p:spPr>
          <a:xfrm>
            <a:off x="10218048" y="2685590"/>
            <a:ext cx="685800" cy="381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C68FC6F9-942D-B2CC-C5A2-C8C608E0D85B}"/>
              </a:ext>
            </a:extLst>
          </p:cNvPr>
          <p:cNvSpPr/>
          <p:nvPr/>
        </p:nvSpPr>
        <p:spPr>
          <a:xfrm>
            <a:off x="8417730" y="2685590"/>
            <a:ext cx="1066800" cy="66721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C6D8FB1-9BF7-57A3-DE14-D8503C3DE575}"/>
              </a:ext>
            </a:extLst>
          </p:cNvPr>
          <p:cNvSpPr txBox="1"/>
          <p:nvPr/>
        </p:nvSpPr>
        <p:spPr>
          <a:xfrm>
            <a:off x="2208212" y="1600200"/>
            <a:ext cx="1447800" cy="923330"/>
          </a:xfrm>
          <a:prstGeom prst="rect">
            <a:avLst/>
          </a:prstGeom>
          <a:noFill/>
        </p:spPr>
        <p:txBody>
          <a:bodyPr wrap="square" rtlCol="0">
            <a:spAutoFit/>
          </a:bodyPr>
          <a:lstStyle/>
          <a:p>
            <a:r>
              <a:rPr lang="en-US" dirty="0"/>
              <a:t>Estimated $7M in Tax Notes</a:t>
            </a:r>
          </a:p>
        </p:txBody>
      </p:sp>
      <p:pic>
        <p:nvPicPr>
          <p:cNvPr id="5" name="Picture 4">
            <a:extLst>
              <a:ext uri="{FF2B5EF4-FFF2-40B4-BE49-F238E27FC236}">
                <a16:creationId xmlns:a16="http://schemas.microsoft.com/office/drawing/2014/main" id="{6896276C-A713-8392-1457-98EF268C3762}"/>
              </a:ext>
            </a:extLst>
          </p:cNvPr>
          <p:cNvPicPr>
            <a:picLocks noChangeAspect="1"/>
          </p:cNvPicPr>
          <p:nvPr/>
        </p:nvPicPr>
        <p:blipFill>
          <a:blip r:embed="rId2"/>
          <a:stretch>
            <a:fillRect/>
          </a:stretch>
        </p:blipFill>
        <p:spPr>
          <a:xfrm>
            <a:off x="1827212" y="2247687"/>
            <a:ext cx="9991725" cy="3638550"/>
          </a:xfrm>
          <a:prstGeom prst="rect">
            <a:avLst/>
          </a:prstGeom>
        </p:spPr>
      </p:pic>
    </p:spTree>
    <p:extLst>
      <p:ext uri="{BB962C8B-B14F-4D97-AF65-F5344CB8AC3E}">
        <p14:creationId xmlns:p14="http://schemas.microsoft.com/office/powerpoint/2010/main" val="3320918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9C42C6-1222-D49C-EAF0-E5721B0F88C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BD760093-7391-4E9C-001E-B26DA64C6755}"/>
              </a:ext>
            </a:extLst>
          </p:cNvPr>
          <p:cNvSpPr>
            <a:spLocks noGrp="1"/>
          </p:cNvSpPr>
          <p:nvPr>
            <p:ph type="title"/>
          </p:nvPr>
        </p:nvSpPr>
        <p:spPr>
          <a:xfrm>
            <a:off x="1522413" y="381000"/>
            <a:ext cx="9829798" cy="1219200"/>
          </a:xfrm>
        </p:spPr>
        <p:txBody>
          <a:bodyPr anchor="b">
            <a:normAutofit/>
          </a:bodyPr>
          <a:lstStyle/>
          <a:p>
            <a:pPr algn="ctr"/>
            <a:r>
              <a:rPr lang="en-US" dirty="0"/>
              <a:t>Preliminary</a:t>
            </a:r>
            <a:br>
              <a:rPr lang="en-US" dirty="0"/>
            </a:br>
            <a:r>
              <a:rPr lang="en-US" dirty="0"/>
              <a:t> 2025-2026 Budget</a:t>
            </a:r>
          </a:p>
        </p:txBody>
      </p:sp>
      <p:sp>
        <p:nvSpPr>
          <p:cNvPr id="14" name="Content Placeholder 13">
            <a:extLst>
              <a:ext uri="{FF2B5EF4-FFF2-40B4-BE49-F238E27FC236}">
                <a16:creationId xmlns:a16="http://schemas.microsoft.com/office/drawing/2014/main" id="{590003F8-15AF-02CF-8B7E-3AA42C45D7CA}"/>
              </a:ext>
            </a:extLst>
          </p:cNvPr>
          <p:cNvSpPr>
            <a:spLocks noGrp="1"/>
          </p:cNvSpPr>
          <p:nvPr>
            <p:ph sz="half" idx="1"/>
          </p:nvPr>
        </p:nvSpPr>
        <p:spPr>
          <a:xfrm>
            <a:off x="1488168" y="1984248"/>
            <a:ext cx="4800600" cy="4187952"/>
          </a:xfrm>
        </p:spPr>
        <p:txBody>
          <a:bodyPr>
            <a:normAutofit/>
          </a:bodyPr>
          <a:lstStyle/>
          <a:p>
            <a:endParaRPr lang="en-US"/>
          </a:p>
          <a:p>
            <a:pPr marL="0" indent="0">
              <a:buNone/>
            </a:pPr>
            <a:endParaRPr lang="en-US"/>
          </a:p>
        </p:txBody>
      </p:sp>
      <p:pic>
        <p:nvPicPr>
          <p:cNvPr id="2" name="Picture 1">
            <a:extLst>
              <a:ext uri="{FF2B5EF4-FFF2-40B4-BE49-F238E27FC236}">
                <a16:creationId xmlns:a16="http://schemas.microsoft.com/office/drawing/2014/main" id="{9662BBEF-0CAA-FB8B-B30F-23F39ACEB381}"/>
              </a:ext>
            </a:extLst>
          </p:cNvPr>
          <p:cNvPicPr>
            <a:picLocks noChangeAspect="1"/>
          </p:cNvPicPr>
          <p:nvPr/>
        </p:nvPicPr>
        <p:blipFill>
          <a:blip r:embed="rId2"/>
          <a:stretch>
            <a:fillRect/>
          </a:stretch>
        </p:blipFill>
        <p:spPr>
          <a:xfrm>
            <a:off x="1293812" y="1828800"/>
            <a:ext cx="10730308" cy="3657600"/>
          </a:xfrm>
          <a:prstGeom prst="rect">
            <a:avLst/>
          </a:prstGeom>
          <a:noFill/>
        </p:spPr>
      </p:pic>
    </p:spTree>
    <p:extLst>
      <p:ext uri="{BB962C8B-B14F-4D97-AF65-F5344CB8AC3E}">
        <p14:creationId xmlns:p14="http://schemas.microsoft.com/office/powerpoint/2010/main" val="2368790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638B0-1CD3-CE31-5214-FD969275984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1F79D48-07B6-1EC2-C4E5-D6FAE5CA1AF7}"/>
              </a:ext>
            </a:extLst>
          </p:cNvPr>
          <p:cNvSpPr>
            <a:spLocks noGrp="1"/>
          </p:cNvSpPr>
          <p:nvPr>
            <p:ph type="title"/>
          </p:nvPr>
        </p:nvSpPr>
        <p:spPr/>
        <p:txBody>
          <a:bodyPr/>
          <a:lstStyle/>
          <a:p>
            <a:pPr algn="ctr"/>
            <a:r>
              <a:rPr lang="en-US" dirty="0"/>
              <a:t>Preliminary</a:t>
            </a:r>
            <a:br>
              <a:rPr lang="en-US" dirty="0"/>
            </a:br>
            <a:r>
              <a:rPr lang="en-US" dirty="0"/>
              <a:t> 2025-2026 Budget</a:t>
            </a:r>
          </a:p>
        </p:txBody>
      </p:sp>
      <p:sp>
        <p:nvSpPr>
          <p:cNvPr id="14" name="Content Placeholder 13">
            <a:extLst>
              <a:ext uri="{FF2B5EF4-FFF2-40B4-BE49-F238E27FC236}">
                <a16:creationId xmlns:a16="http://schemas.microsoft.com/office/drawing/2014/main" id="{CED2B5B5-112F-5A35-5924-361F0C927EB3}"/>
              </a:ext>
            </a:extLst>
          </p:cNvPr>
          <p:cNvSpPr>
            <a:spLocks noGrp="1"/>
          </p:cNvSpPr>
          <p:nvPr>
            <p:ph idx="1"/>
          </p:nvPr>
        </p:nvSpPr>
        <p:spPr>
          <a:xfrm>
            <a:off x="1446211" y="1828800"/>
            <a:ext cx="10134601" cy="4495800"/>
          </a:xfrm>
        </p:spPr>
        <p:txBody>
          <a:bodyPr>
            <a:noAutofit/>
          </a:bodyPr>
          <a:lstStyle/>
          <a:p>
            <a:endParaRPr lang="en-US" sz="2000" dirty="0"/>
          </a:p>
          <a:p>
            <a:pPr marL="0" indent="0">
              <a:buNone/>
            </a:pPr>
            <a:endParaRPr lang="en-US" sz="2000" dirty="0"/>
          </a:p>
        </p:txBody>
      </p:sp>
      <p:pic>
        <p:nvPicPr>
          <p:cNvPr id="2" name="Picture 1">
            <a:extLst>
              <a:ext uri="{FF2B5EF4-FFF2-40B4-BE49-F238E27FC236}">
                <a16:creationId xmlns:a16="http://schemas.microsoft.com/office/drawing/2014/main" id="{CF606E42-74CE-3744-CFA7-B998E4BA38DE}"/>
              </a:ext>
            </a:extLst>
          </p:cNvPr>
          <p:cNvPicPr>
            <a:picLocks noChangeAspect="1"/>
          </p:cNvPicPr>
          <p:nvPr/>
        </p:nvPicPr>
        <p:blipFill>
          <a:blip r:embed="rId2"/>
          <a:stretch>
            <a:fillRect/>
          </a:stretch>
        </p:blipFill>
        <p:spPr>
          <a:xfrm>
            <a:off x="1412874" y="1800224"/>
            <a:ext cx="10595059" cy="3686175"/>
          </a:xfrm>
          <a:prstGeom prst="rect">
            <a:avLst/>
          </a:prstGeom>
        </p:spPr>
      </p:pic>
    </p:spTree>
    <p:extLst>
      <p:ext uri="{BB962C8B-B14F-4D97-AF65-F5344CB8AC3E}">
        <p14:creationId xmlns:p14="http://schemas.microsoft.com/office/powerpoint/2010/main" val="1135416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3E73BE-5AB7-C4FC-4915-9A3E8D99843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DC9260F-A077-B366-0891-24FE32C66569}"/>
              </a:ext>
            </a:extLst>
          </p:cNvPr>
          <p:cNvSpPr>
            <a:spLocks noGrp="1"/>
          </p:cNvSpPr>
          <p:nvPr>
            <p:ph type="title"/>
          </p:nvPr>
        </p:nvSpPr>
        <p:spPr/>
        <p:txBody>
          <a:bodyPr/>
          <a:lstStyle/>
          <a:p>
            <a:pPr algn="ctr"/>
            <a:r>
              <a:rPr lang="en-US" dirty="0"/>
              <a:t>Preliminary</a:t>
            </a:r>
            <a:br>
              <a:rPr lang="en-US" dirty="0"/>
            </a:br>
            <a:r>
              <a:rPr lang="en-US" dirty="0"/>
              <a:t> 2025-2026 Budget</a:t>
            </a:r>
          </a:p>
        </p:txBody>
      </p:sp>
      <p:sp>
        <p:nvSpPr>
          <p:cNvPr id="14" name="Content Placeholder 13">
            <a:extLst>
              <a:ext uri="{FF2B5EF4-FFF2-40B4-BE49-F238E27FC236}">
                <a16:creationId xmlns:a16="http://schemas.microsoft.com/office/drawing/2014/main" id="{2799F244-F0D1-E36B-412C-1D649629FBE7}"/>
              </a:ext>
            </a:extLst>
          </p:cNvPr>
          <p:cNvSpPr>
            <a:spLocks noGrp="1"/>
          </p:cNvSpPr>
          <p:nvPr>
            <p:ph idx="1"/>
          </p:nvPr>
        </p:nvSpPr>
        <p:spPr>
          <a:xfrm>
            <a:off x="1446211" y="1828800"/>
            <a:ext cx="10134601" cy="4495800"/>
          </a:xfrm>
        </p:spPr>
        <p:txBody>
          <a:bodyPr>
            <a:noAutofit/>
          </a:bodyPr>
          <a:lstStyle/>
          <a:p>
            <a:endParaRPr lang="en-US" sz="2000" dirty="0"/>
          </a:p>
          <a:p>
            <a:pPr marL="0" indent="0">
              <a:buNone/>
            </a:pPr>
            <a:endParaRPr lang="en-US" sz="2000" dirty="0"/>
          </a:p>
        </p:txBody>
      </p:sp>
      <p:pic>
        <p:nvPicPr>
          <p:cNvPr id="3" name="Picture 2">
            <a:extLst>
              <a:ext uri="{FF2B5EF4-FFF2-40B4-BE49-F238E27FC236}">
                <a16:creationId xmlns:a16="http://schemas.microsoft.com/office/drawing/2014/main" id="{2E11FEEC-0904-A9A2-C6C0-5DB5603C0EF0}"/>
              </a:ext>
            </a:extLst>
          </p:cNvPr>
          <p:cNvPicPr>
            <a:picLocks noChangeAspect="1"/>
          </p:cNvPicPr>
          <p:nvPr/>
        </p:nvPicPr>
        <p:blipFill>
          <a:blip r:embed="rId2"/>
          <a:stretch>
            <a:fillRect/>
          </a:stretch>
        </p:blipFill>
        <p:spPr>
          <a:xfrm>
            <a:off x="1046162" y="1828800"/>
            <a:ext cx="11010190" cy="3276600"/>
          </a:xfrm>
          <a:prstGeom prst="rect">
            <a:avLst/>
          </a:prstGeom>
        </p:spPr>
      </p:pic>
    </p:spTree>
    <p:extLst>
      <p:ext uri="{BB962C8B-B14F-4D97-AF65-F5344CB8AC3E}">
        <p14:creationId xmlns:p14="http://schemas.microsoft.com/office/powerpoint/2010/main" val="2903426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C5BD63-0905-EA9C-3627-F390DB19FED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EF12B6F-F3D3-263A-3BD0-8389C358DCD6}"/>
              </a:ext>
            </a:extLst>
          </p:cNvPr>
          <p:cNvSpPr>
            <a:spLocks noGrp="1"/>
          </p:cNvSpPr>
          <p:nvPr>
            <p:ph type="title"/>
          </p:nvPr>
        </p:nvSpPr>
        <p:spPr/>
        <p:txBody>
          <a:bodyPr/>
          <a:lstStyle/>
          <a:p>
            <a:pPr algn="ctr"/>
            <a:r>
              <a:rPr lang="en-US" dirty="0"/>
              <a:t>Preliminary</a:t>
            </a:r>
            <a:br>
              <a:rPr lang="en-US" dirty="0"/>
            </a:br>
            <a:r>
              <a:rPr lang="en-US" dirty="0"/>
              <a:t> 2025-2026 Budget</a:t>
            </a:r>
          </a:p>
        </p:txBody>
      </p:sp>
      <p:sp>
        <p:nvSpPr>
          <p:cNvPr id="14" name="Content Placeholder 13">
            <a:extLst>
              <a:ext uri="{FF2B5EF4-FFF2-40B4-BE49-F238E27FC236}">
                <a16:creationId xmlns:a16="http://schemas.microsoft.com/office/drawing/2014/main" id="{60242BFE-14EB-1DB5-CD49-82D3EA8968BF}"/>
              </a:ext>
            </a:extLst>
          </p:cNvPr>
          <p:cNvSpPr>
            <a:spLocks noGrp="1"/>
          </p:cNvSpPr>
          <p:nvPr>
            <p:ph idx="1"/>
          </p:nvPr>
        </p:nvSpPr>
        <p:spPr>
          <a:xfrm>
            <a:off x="1446211" y="1828800"/>
            <a:ext cx="10134601" cy="4495800"/>
          </a:xfrm>
        </p:spPr>
        <p:txBody>
          <a:bodyPr>
            <a:noAutofit/>
          </a:bodyPr>
          <a:lstStyle/>
          <a:p>
            <a:endParaRPr lang="en-US" sz="2000" dirty="0"/>
          </a:p>
          <a:p>
            <a:pPr marL="0" indent="0">
              <a:buNone/>
            </a:pPr>
            <a:endParaRPr lang="en-US" sz="2000" dirty="0"/>
          </a:p>
        </p:txBody>
      </p:sp>
      <p:pic>
        <p:nvPicPr>
          <p:cNvPr id="2" name="Picture 1">
            <a:extLst>
              <a:ext uri="{FF2B5EF4-FFF2-40B4-BE49-F238E27FC236}">
                <a16:creationId xmlns:a16="http://schemas.microsoft.com/office/drawing/2014/main" id="{920C5376-26B4-4571-FF86-9C71648F6237}"/>
              </a:ext>
            </a:extLst>
          </p:cNvPr>
          <p:cNvPicPr>
            <a:picLocks noChangeAspect="1"/>
          </p:cNvPicPr>
          <p:nvPr/>
        </p:nvPicPr>
        <p:blipFill>
          <a:blip r:embed="rId2"/>
          <a:stretch>
            <a:fillRect/>
          </a:stretch>
        </p:blipFill>
        <p:spPr>
          <a:xfrm>
            <a:off x="1163690" y="1981200"/>
            <a:ext cx="11004497" cy="3114675"/>
          </a:xfrm>
          <a:prstGeom prst="rect">
            <a:avLst/>
          </a:prstGeom>
        </p:spPr>
      </p:pic>
    </p:spTree>
    <p:extLst>
      <p:ext uri="{BB962C8B-B14F-4D97-AF65-F5344CB8AC3E}">
        <p14:creationId xmlns:p14="http://schemas.microsoft.com/office/powerpoint/2010/main" val="3660485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A86D65-A391-C03C-FC1D-C1EDE5520EB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CF2B4A8-F147-E30D-01D7-2E918D390F7D}"/>
              </a:ext>
            </a:extLst>
          </p:cNvPr>
          <p:cNvSpPr>
            <a:spLocks noGrp="1"/>
          </p:cNvSpPr>
          <p:nvPr>
            <p:ph type="title"/>
          </p:nvPr>
        </p:nvSpPr>
        <p:spPr/>
        <p:txBody>
          <a:bodyPr/>
          <a:lstStyle/>
          <a:p>
            <a:pPr algn="ctr"/>
            <a:r>
              <a:rPr lang="en-US" dirty="0"/>
              <a:t>Preliminary</a:t>
            </a:r>
            <a:br>
              <a:rPr lang="en-US" dirty="0"/>
            </a:br>
            <a:r>
              <a:rPr lang="en-US" dirty="0"/>
              <a:t> 2025-2026 Budget</a:t>
            </a:r>
          </a:p>
        </p:txBody>
      </p:sp>
      <p:sp>
        <p:nvSpPr>
          <p:cNvPr id="14" name="Content Placeholder 13">
            <a:extLst>
              <a:ext uri="{FF2B5EF4-FFF2-40B4-BE49-F238E27FC236}">
                <a16:creationId xmlns:a16="http://schemas.microsoft.com/office/drawing/2014/main" id="{C97DF27D-432C-C6FF-C187-F47F07E71A7F}"/>
              </a:ext>
            </a:extLst>
          </p:cNvPr>
          <p:cNvSpPr>
            <a:spLocks noGrp="1"/>
          </p:cNvSpPr>
          <p:nvPr>
            <p:ph idx="1"/>
          </p:nvPr>
        </p:nvSpPr>
        <p:spPr>
          <a:xfrm>
            <a:off x="1446211" y="1828800"/>
            <a:ext cx="10134601" cy="4495800"/>
          </a:xfrm>
        </p:spPr>
        <p:txBody>
          <a:bodyPr>
            <a:noAutofit/>
          </a:bodyPr>
          <a:lstStyle/>
          <a:p>
            <a:endParaRPr lang="en-US" sz="2000" dirty="0"/>
          </a:p>
          <a:p>
            <a:pPr marL="0" indent="0">
              <a:buNone/>
            </a:pPr>
            <a:endParaRPr lang="en-US" sz="2000" dirty="0"/>
          </a:p>
        </p:txBody>
      </p:sp>
      <p:pic>
        <p:nvPicPr>
          <p:cNvPr id="3" name="Picture 2">
            <a:extLst>
              <a:ext uri="{FF2B5EF4-FFF2-40B4-BE49-F238E27FC236}">
                <a16:creationId xmlns:a16="http://schemas.microsoft.com/office/drawing/2014/main" id="{BDE01F6B-925D-0646-6083-C7449D29BD0D}"/>
              </a:ext>
            </a:extLst>
          </p:cNvPr>
          <p:cNvPicPr>
            <a:picLocks noChangeAspect="1"/>
          </p:cNvPicPr>
          <p:nvPr/>
        </p:nvPicPr>
        <p:blipFill>
          <a:blip r:embed="rId2"/>
          <a:stretch>
            <a:fillRect/>
          </a:stretch>
        </p:blipFill>
        <p:spPr>
          <a:xfrm>
            <a:off x="1079498" y="2085974"/>
            <a:ext cx="10983642" cy="2714625"/>
          </a:xfrm>
          <a:prstGeom prst="rect">
            <a:avLst/>
          </a:prstGeom>
        </p:spPr>
      </p:pic>
    </p:spTree>
    <p:extLst>
      <p:ext uri="{BB962C8B-B14F-4D97-AF65-F5344CB8AC3E}">
        <p14:creationId xmlns:p14="http://schemas.microsoft.com/office/powerpoint/2010/main" val="737229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0A7053-52DE-7F2A-46B1-3D7222F735A0}"/>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3BFDD3B-7ED3-0069-32D3-5996C8F0BCAD}"/>
              </a:ext>
            </a:extLst>
          </p:cNvPr>
          <p:cNvSpPr>
            <a:spLocks noGrp="1"/>
          </p:cNvSpPr>
          <p:nvPr>
            <p:ph type="title"/>
          </p:nvPr>
        </p:nvSpPr>
        <p:spPr/>
        <p:txBody>
          <a:bodyPr/>
          <a:lstStyle/>
          <a:p>
            <a:pPr algn="ctr"/>
            <a:r>
              <a:rPr lang="en-US" dirty="0"/>
              <a:t>Preliminary</a:t>
            </a:r>
            <a:br>
              <a:rPr lang="en-US" dirty="0"/>
            </a:br>
            <a:r>
              <a:rPr lang="en-US" dirty="0"/>
              <a:t> 2025-2026 Budget</a:t>
            </a:r>
          </a:p>
        </p:txBody>
      </p:sp>
      <p:sp>
        <p:nvSpPr>
          <p:cNvPr id="14" name="Content Placeholder 13">
            <a:extLst>
              <a:ext uri="{FF2B5EF4-FFF2-40B4-BE49-F238E27FC236}">
                <a16:creationId xmlns:a16="http://schemas.microsoft.com/office/drawing/2014/main" id="{66A521FD-17E4-C563-31A0-6F4AB0C46A6A}"/>
              </a:ext>
            </a:extLst>
          </p:cNvPr>
          <p:cNvSpPr>
            <a:spLocks noGrp="1"/>
          </p:cNvSpPr>
          <p:nvPr>
            <p:ph idx="1"/>
          </p:nvPr>
        </p:nvSpPr>
        <p:spPr>
          <a:xfrm>
            <a:off x="1446211" y="1828800"/>
            <a:ext cx="10134601" cy="4495800"/>
          </a:xfrm>
        </p:spPr>
        <p:txBody>
          <a:bodyPr>
            <a:noAutofit/>
          </a:bodyPr>
          <a:lstStyle/>
          <a:p>
            <a:endParaRPr lang="en-US" sz="2000" dirty="0"/>
          </a:p>
          <a:p>
            <a:pPr marL="0" indent="0">
              <a:buNone/>
            </a:pPr>
            <a:endParaRPr lang="en-US" sz="2000" dirty="0"/>
          </a:p>
        </p:txBody>
      </p:sp>
      <p:pic>
        <p:nvPicPr>
          <p:cNvPr id="2" name="Picture 1">
            <a:extLst>
              <a:ext uri="{FF2B5EF4-FFF2-40B4-BE49-F238E27FC236}">
                <a16:creationId xmlns:a16="http://schemas.microsoft.com/office/drawing/2014/main" id="{3DD1B99C-982C-C8BA-BF2D-0F785232403A}"/>
              </a:ext>
            </a:extLst>
          </p:cNvPr>
          <p:cNvPicPr>
            <a:picLocks noChangeAspect="1"/>
          </p:cNvPicPr>
          <p:nvPr/>
        </p:nvPicPr>
        <p:blipFill>
          <a:blip r:embed="rId2"/>
          <a:stretch>
            <a:fillRect/>
          </a:stretch>
        </p:blipFill>
        <p:spPr>
          <a:xfrm>
            <a:off x="1074736" y="2181224"/>
            <a:ext cx="10963275" cy="2550958"/>
          </a:xfrm>
          <a:prstGeom prst="rect">
            <a:avLst/>
          </a:prstGeom>
        </p:spPr>
      </p:pic>
    </p:spTree>
    <p:extLst>
      <p:ext uri="{BB962C8B-B14F-4D97-AF65-F5344CB8AC3E}">
        <p14:creationId xmlns:p14="http://schemas.microsoft.com/office/powerpoint/2010/main" val="2036706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7D6EE3-517A-6538-AD30-7E099E66BAF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FFFF27B-1226-6D51-4B8F-5CD3AA02341D}"/>
              </a:ext>
            </a:extLst>
          </p:cNvPr>
          <p:cNvSpPr>
            <a:spLocks noGrp="1"/>
          </p:cNvSpPr>
          <p:nvPr>
            <p:ph type="title"/>
          </p:nvPr>
        </p:nvSpPr>
        <p:spPr/>
        <p:txBody>
          <a:bodyPr/>
          <a:lstStyle/>
          <a:p>
            <a:pPr algn="ctr"/>
            <a:r>
              <a:rPr lang="en-US" dirty="0"/>
              <a:t>Preliminary</a:t>
            </a:r>
            <a:br>
              <a:rPr lang="en-US" dirty="0"/>
            </a:br>
            <a:r>
              <a:rPr lang="en-US" dirty="0"/>
              <a:t> 2025-2026 Budget</a:t>
            </a:r>
          </a:p>
        </p:txBody>
      </p:sp>
      <p:sp>
        <p:nvSpPr>
          <p:cNvPr id="14" name="Content Placeholder 13">
            <a:extLst>
              <a:ext uri="{FF2B5EF4-FFF2-40B4-BE49-F238E27FC236}">
                <a16:creationId xmlns:a16="http://schemas.microsoft.com/office/drawing/2014/main" id="{EF2E3CD5-CBF7-4AB6-C5C0-9C781B223796}"/>
              </a:ext>
            </a:extLst>
          </p:cNvPr>
          <p:cNvSpPr>
            <a:spLocks noGrp="1"/>
          </p:cNvSpPr>
          <p:nvPr>
            <p:ph idx="1"/>
          </p:nvPr>
        </p:nvSpPr>
        <p:spPr>
          <a:xfrm>
            <a:off x="1446211" y="1828800"/>
            <a:ext cx="10134601" cy="4495800"/>
          </a:xfrm>
        </p:spPr>
        <p:txBody>
          <a:bodyPr>
            <a:noAutofit/>
          </a:bodyPr>
          <a:lstStyle/>
          <a:p>
            <a:endParaRPr lang="en-US" sz="2000" dirty="0"/>
          </a:p>
          <a:p>
            <a:pPr marL="0" indent="0">
              <a:buNone/>
            </a:pPr>
            <a:endParaRPr lang="en-US" sz="2000" dirty="0"/>
          </a:p>
        </p:txBody>
      </p:sp>
      <p:pic>
        <p:nvPicPr>
          <p:cNvPr id="5" name="Picture 4">
            <a:extLst>
              <a:ext uri="{FF2B5EF4-FFF2-40B4-BE49-F238E27FC236}">
                <a16:creationId xmlns:a16="http://schemas.microsoft.com/office/drawing/2014/main" id="{DCADE4C0-F6AF-FEA4-5B26-2431A789EC80}"/>
              </a:ext>
            </a:extLst>
          </p:cNvPr>
          <p:cNvPicPr>
            <a:picLocks noChangeAspect="1"/>
          </p:cNvPicPr>
          <p:nvPr/>
        </p:nvPicPr>
        <p:blipFill>
          <a:blip r:embed="rId2"/>
          <a:stretch>
            <a:fillRect/>
          </a:stretch>
        </p:blipFill>
        <p:spPr>
          <a:xfrm>
            <a:off x="1146174" y="2276474"/>
            <a:ext cx="10888374" cy="2371725"/>
          </a:xfrm>
          <a:prstGeom prst="rect">
            <a:avLst/>
          </a:prstGeom>
        </p:spPr>
      </p:pic>
    </p:spTree>
    <p:extLst>
      <p:ext uri="{BB962C8B-B14F-4D97-AF65-F5344CB8AC3E}">
        <p14:creationId xmlns:p14="http://schemas.microsoft.com/office/powerpoint/2010/main" val="3685998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5DF414-9753-6009-9EF0-1EF47157BBC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3C00EE4-37A1-15A9-4126-D2C7C168B029}"/>
              </a:ext>
            </a:extLst>
          </p:cNvPr>
          <p:cNvSpPr>
            <a:spLocks noGrp="1"/>
          </p:cNvSpPr>
          <p:nvPr>
            <p:ph type="title"/>
          </p:nvPr>
        </p:nvSpPr>
        <p:spPr/>
        <p:txBody>
          <a:bodyPr/>
          <a:lstStyle/>
          <a:p>
            <a:pPr algn="ctr"/>
            <a:r>
              <a:rPr lang="en-US" dirty="0"/>
              <a:t>Preliminary</a:t>
            </a:r>
            <a:br>
              <a:rPr lang="en-US" dirty="0"/>
            </a:br>
            <a:r>
              <a:rPr lang="en-US" dirty="0"/>
              <a:t> 2025-2026 Budget</a:t>
            </a:r>
          </a:p>
        </p:txBody>
      </p:sp>
      <p:sp>
        <p:nvSpPr>
          <p:cNvPr id="14" name="Content Placeholder 13">
            <a:extLst>
              <a:ext uri="{FF2B5EF4-FFF2-40B4-BE49-F238E27FC236}">
                <a16:creationId xmlns:a16="http://schemas.microsoft.com/office/drawing/2014/main" id="{8571D819-1E5C-2988-CE21-B8ACFC7929DF}"/>
              </a:ext>
            </a:extLst>
          </p:cNvPr>
          <p:cNvSpPr>
            <a:spLocks noGrp="1"/>
          </p:cNvSpPr>
          <p:nvPr>
            <p:ph idx="1"/>
          </p:nvPr>
        </p:nvSpPr>
        <p:spPr>
          <a:xfrm>
            <a:off x="1446211" y="1828800"/>
            <a:ext cx="10134601" cy="4495800"/>
          </a:xfrm>
        </p:spPr>
        <p:txBody>
          <a:bodyPr>
            <a:noAutofit/>
          </a:bodyPr>
          <a:lstStyle/>
          <a:p>
            <a:endParaRPr lang="en-US" sz="2000" dirty="0"/>
          </a:p>
          <a:p>
            <a:pPr marL="0" indent="0">
              <a:buNone/>
            </a:pPr>
            <a:endParaRPr lang="en-US" sz="2000" dirty="0"/>
          </a:p>
        </p:txBody>
      </p:sp>
      <p:pic>
        <p:nvPicPr>
          <p:cNvPr id="4" name="Picture 3">
            <a:extLst>
              <a:ext uri="{FF2B5EF4-FFF2-40B4-BE49-F238E27FC236}">
                <a16:creationId xmlns:a16="http://schemas.microsoft.com/office/drawing/2014/main" id="{547D17FD-7351-FF60-7BFE-3A1A34D0D17F}"/>
              </a:ext>
            </a:extLst>
          </p:cNvPr>
          <p:cNvPicPr>
            <a:picLocks noChangeAspect="1"/>
          </p:cNvPicPr>
          <p:nvPr/>
        </p:nvPicPr>
        <p:blipFill>
          <a:blip r:embed="rId2"/>
          <a:stretch>
            <a:fillRect/>
          </a:stretch>
        </p:blipFill>
        <p:spPr>
          <a:xfrm>
            <a:off x="1036636" y="2371724"/>
            <a:ext cx="11105511" cy="2276476"/>
          </a:xfrm>
          <a:prstGeom prst="rect">
            <a:avLst/>
          </a:prstGeom>
        </p:spPr>
      </p:pic>
    </p:spTree>
    <p:extLst>
      <p:ext uri="{BB962C8B-B14F-4D97-AF65-F5344CB8AC3E}">
        <p14:creationId xmlns:p14="http://schemas.microsoft.com/office/powerpoint/2010/main" val="3770614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1E8D5A-F01F-1B4E-DDFD-834E0B3EEAE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C1AAAB5-9EBD-9126-EEEB-2B89EB9BCE5D}"/>
              </a:ext>
            </a:extLst>
          </p:cNvPr>
          <p:cNvSpPr>
            <a:spLocks noGrp="1"/>
          </p:cNvSpPr>
          <p:nvPr>
            <p:ph type="title"/>
          </p:nvPr>
        </p:nvSpPr>
        <p:spPr/>
        <p:txBody>
          <a:bodyPr/>
          <a:lstStyle/>
          <a:p>
            <a:pPr algn="ctr"/>
            <a:r>
              <a:rPr lang="en-US" dirty="0"/>
              <a:t>Preliminary</a:t>
            </a:r>
            <a:br>
              <a:rPr lang="en-US" dirty="0"/>
            </a:br>
            <a:r>
              <a:rPr lang="en-US" dirty="0"/>
              <a:t> 2025-2026 Budget</a:t>
            </a:r>
          </a:p>
        </p:txBody>
      </p:sp>
      <p:sp>
        <p:nvSpPr>
          <p:cNvPr id="14" name="Content Placeholder 13">
            <a:extLst>
              <a:ext uri="{FF2B5EF4-FFF2-40B4-BE49-F238E27FC236}">
                <a16:creationId xmlns:a16="http://schemas.microsoft.com/office/drawing/2014/main" id="{7F88AE58-343C-AC92-99EA-034496BD5C79}"/>
              </a:ext>
            </a:extLst>
          </p:cNvPr>
          <p:cNvSpPr>
            <a:spLocks noGrp="1"/>
          </p:cNvSpPr>
          <p:nvPr>
            <p:ph idx="1"/>
          </p:nvPr>
        </p:nvSpPr>
        <p:spPr>
          <a:xfrm>
            <a:off x="1446211" y="1828800"/>
            <a:ext cx="10134601" cy="4495800"/>
          </a:xfrm>
        </p:spPr>
        <p:txBody>
          <a:bodyPr>
            <a:noAutofit/>
          </a:bodyPr>
          <a:lstStyle/>
          <a:p>
            <a:endParaRPr lang="en-US" sz="2000" dirty="0"/>
          </a:p>
          <a:p>
            <a:pPr marL="0" indent="0">
              <a:buNone/>
            </a:pPr>
            <a:endParaRPr lang="en-US" sz="2000" dirty="0"/>
          </a:p>
        </p:txBody>
      </p:sp>
      <p:pic>
        <p:nvPicPr>
          <p:cNvPr id="3" name="Picture 2">
            <a:extLst>
              <a:ext uri="{FF2B5EF4-FFF2-40B4-BE49-F238E27FC236}">
                <a16:creationId xmlns:a16="http://schemas.microsoft.com/office/drawing/2014/main" id="{91BED6C2-2FE9-0858-A74C-F69B09A068AB}"/>
              </a:ext>
            </a:extLst>
          </p:cNvPr>
          <p:cNvPicPr>
            <a:picLocks noChangeAspect="1"/>
          </p:cNvPicPr>
          <p:nvPr/>
        </p:nvPicPr>
        <p:blipFill>
          <a:blip r:embed="rId2"/>
          <a:stretch>
            <a:fillRect/>
          </a:stretch>
        </p:blipFill>
        <p:spPr>
          <a:xfrm>
            <a:off x="1105371" y="2371724"/>
            <a:ext cx="10934318" cy="2505076"/>
          </a:xfrm>
          <a:prstGeom prst="rect">
            <a:avLst/>
          </a:prstGeom>
        </p:spPr>
      </p:pic>
    </p:spTree>
    <p:extLst>
      <p:ext uri="{BB962C8B-B14F-4D97-AF65-F5344CB8AC3E}">
        <p14:creationId xmlns:p14="http://schemas.microsoft.com/office/powerpoint/2010/main" val="1998299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0F971-F457-40C1-C3A5-7519E02A909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05C0EA8-7F88-F7C8-5E60-88B503274162}"/>
              </a:ext>
            </a:extLst>
          </p:cNvPr>
          <p:cNvSpPr>
            <a:spLocks noGrp="1"/>
          </p:cNvSpPr>
          <p:nvPr>
            <p:ph type="title"/>
          </p:nvPr>
        </p:nvSpPr>
        <p:spPr/>
        <p:txBody>
          <a:bodyPr/>
          <a:lstStyle/>
          <a:p>
            <a:pPr algn="ctr"/>
            <a:r>
              <a:rPr lang="en-US" dirty="0"/>
              <a:t>Preliminary Budget Workshop</a:t>
            </a:r>
            <a:br>
              <a:rPr lang="en-US" dirty="0"/>
            </a:br>
            <a:r>
              <a:rPr lang="en-US" dirty="0"/>
              <a:t> 2025-2026</a:t>
            </a:r>
          </a:p>
        </p:txBody>
      </p:sp>
      <p:sp>
        <p:nvSpPr>
          <p:cNvPr id="14" name="Content Placeholder 13">
            <a:extLst>
              <a:ext uri="{FF2B5EF4-FFF2-40B4-BE49-F238E27FC236}">
                <a16:creationId xmlns:a16="http://schemas.microsoft.com/office/drawing/2014/main" id="{84BE2014-AADA-292D-3B4C-49CBDBB344AE}"/>
              </a:ext>
            </a:extLst>
          </p:cNvPr>
          <p:cNvSpPr>
            <a:spLocks noGrp="1"/>
          </p:cNvSpPr>
          <p:nvPr>
            <p:ph idx="1"/>
          </p:nvPr>
        </p:nvSpPr>
        <p:spPr>
          <a:xfrm>
            <a:off x="1446211" y="1828800"/>
            <a:ext cx="10134601" cy="4495800"/>
          </a:xfrm>
        </p:spPr>
        <p:txBody>
          <a:bodyPr>
            <a:noAutofit/>
          </a:bodyPr>
          <a:lstStyle/>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p:txBody>
      </p:sp>
      <p:pic>
        <p:nvPicPr>
          <p:cNvPr id="5" name="Picture 4">
            <a:extLst>
              <a:ext uri="{FF2B5EF4-FFF2-40B4-BE49-F238E27FC236}">
                <a16:creationId xmlns:a16="http://schemas.microsoft.com/office/drawing/2014/main" id="{26DE75E0-0046-8EA0-9F3C-47962147C959}"/>
              </a:ext>
            </a:extLst>
          </p:cNvPr>
          <p:cNvPicPr>
            <a:picLocks noChangeAspect="1"/>
          </p:cNvPicPr>
          <p:nvPr/>
        </p:nvPicPr>
        <p:blipFill>
          <a:blip r:embed="rId2"/>
          <a:stretch>
            <a:fillRect/>
          </a:stretch>
        </p:blipFill>
        <p:spPr>
          <a:xfrm>
            <a:off x="1299908" y="2057280"/>
            <a:ext cx="5105401" cy="3063241"/>
          </a:xfrm>
          <a:prstGeom prst="rect">
            <a:avLst/>
          </a:prstGeom>
        </p:spPr>
      </p:pic>
      <p:sp>
        <p:nvSpPr>
          <p:cNvPr id="2" name="TextBox 1">
            <a:extLst>
              <a:ext uri="{FF2B5EF4-FFF2-40B4-BE49-F238E27FC236}">
                <a16:creationId xmlns:a16="http://schemas.microsoft.com/office/drawing/2014/main" id="{B21D1BE6-5D4A-51C6-8A33-3B8BED9760A7}"/>
              </a:ext>
            </a:extLst>
          </p:cNvPr>
          <p:cNvSpPr txBox="1"/>
          <p:nvPr/>
        </p:nvSpPr>
        <p:spPr>
          <a:xfrm>
            <a:off x="1598612" y="5162289"/>
            <a:ext cx="4724400" cy="923330"/>
          </a:xfrm>
          <a:prstGeom prst="rect">
            <a:avLst/>
          </a:prstGeom>
          <a:noFill/>
        </p:spPr>
        <p:txBody>
          <a:bodyPr wrap="square" rtlCol="0">
            <a:spAutoFit/>
          </a:bodyPr>
          <a:lstStyle/>
          <a:p>
            <a:r>
              <a:rPr lang="en-US" dirty="0"/>
              <a:t>National Median Household Income $78,538 – the City of Portland is the only City to exceed the national median.</a:t>
            </a:r>
          </a:p>
        </p:txBody>
      </p:sp>
      <p:pic>
        <p:nvPicPr>
          <p:cNvPr id="7" name="Picture 6">
            <a:extLst>
              <a:ext uri="{FF2B5EF4-FFF2-40B4-BE49-F238E27FC236}">
                <a16:creationId xmlns:a16="http://schemas.microsoft.com/office/drawing/2014/main" id="{642D90A2-1FB6-15F3-1A06-E13F78379E77}"/>
              </a:ext>
            </a:extLst>
          </p:cNvPr>
          <p:cNvPicPr>
            <a:picLocks noChangeAspect="1"/>
          </p:cNvPicPr>
          <p:nvPr/>
        </p:nvPicPr>
        <p:blipFill>
          <a:blip r:embed="rId3"/>
          <a:stretch>
            <a:fillRect/>
          </a:stretch>
        </p:blipFill>
        <p:spPr>
          <a:xfrm>
            <a:off x="6464393" y="2099048"/>
            <a:ext cx="5105401" cy="3063241"/>
          </a:xfrm>
          <a:prstGeom prst="rect">
            <a:avLst/>
          </a:prstGeom>
        </p:spPr>
      </p:pic>
      <p:sp>
        <p:nvSpPr>
          <p:cNvPr id="8" name="TextBox 7">
            <a:extLst>
              <a:ext uri="{FF2B5EF4-FFF2-40B4-BE49-F238E27FC236}">
                <a16:creationId xmlns:a16="http://schemas.microsoft.com/office/drawing/2014/main" id="{8FB80C27-6B87-32DD-CB48-66CD584E8D4E}"/>
              </a:ext>
            </a:extLst>
          </p:cNvPr>
          <p:cNvSpPr txBox="1"/>
          <p:nvPr/>
        </p:nvSpPr>
        <p:spPr>
          <a:xfrm>
            <a:off x="6543610" y="5189446"/>
            <a:ext cx="4724400" cy="1200329"/>
          </a:xfrm>
          <a:prstGeom prst="rect">
            <a:avLst/>
          </a:prstGeom>
          <a:noFill/>
        </p:spPr>
        <p:txBody>
          <a:bodyPr wrap="square" rtlCol="0">
            <a:spAutoFit/>
          </a:bodyPr>
          <a:lstStyle/>
          <a:p>
            <a:r>
              <a:rPr lang="en-US" dirty="0"/>
              <a:t>National Median Household Income $39,982 – no cities exceed the national median.  Rockport appears to rank better with individual vs. household median income. </a:t>
            </a:r>
          </a:p>
        </p:txBody>
      </p:sp>
    </p:spTree>
    <p:extLst>
      <p:ext uri="{BB962C8B-B14F-4D97-AF65-F5344CB8AC3E}">
        <p14:creationId xmlns:p14="http://schemas.microsoft.com/office/powerpoint/2010/main" val="918104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7D5FB0-B55B-54BC-6F2E-1588ACEDACC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584BDD4-B256-8BDB-0C49-E903CEB335AC}"/>
              </a:ext>
            </a:extLst>
          </p:cNvPr>
          <p:cNvSpPr>
            <a:spLocks noGrp="1"/>
          </p:cNvSpPr>
          <p:nvPr>
            <p:ph type="title"/>
          </p:nvPr>
        </p:nvSpPr>
        <p:spPr/>
        <p:txBody>
          <a:bodyPr/>
          <a:lstStyle/>
          <a:p>
            <a:pPr algn="ctr"/>
            <a:r>
              <a:rPr lang="en-US" dirty="0"/>
              <a:t>Preliminary</a:t>
            </a:r>
            <a:br>
              <a:rPr lang="en-US" dirty="0"/>
            </a:br>
            <a:r>
              <a:rPr lang="en-US" dirty="0"/>
              <a:t> 2025-2026 Budget</a:t>
            </a:r>
          </a:p>
        </p:txBody>
      </p:sp>
      <p:sp>
        <p:nvSpPr>
          <p:cNvPr id="14" name="Content Placeholder 13">
            <a:extLst>
              <a:ext uri="{FF2B5EF4-FFF2-40B4-BE49-F238E27FC236}">
                <a16:creationId xmlns:a16="http://schemas.microsoft.com/office/drawing/2014/main" id="{46CB3A79-EBD4-76E1-7DC5-79DE11100784}"/>
              </a:ext>
            </a:extLst>
          </p:cNvPr>
          <p:cNvSpPr>
            <a:spLocks noGrp="1"/>
          </p:cNvSpPr>
          <p:nvPr>
            <p:ph idx="1"/>
          </p:nvPr>
        </p:nvSpPr>
        <p:spPr>
          <a:xfrm>
            <a:off x="1446211" y="1828800"/>
            <a:ext cx="10134601" cy="4495800"/>
          </a:xfrm>
        </p:spPr>
        <p:txBody>
          <a:bodyPr>
            <a:noAutofit/>
          </a:bodyPr>
          <a:lstStyle/>
          <a:p>
            <a:endParaRPr lang="en-US" sz="2000" dirty="0"/>
          </a:p>
          <a:p>
            <a:pPr marL="0" indent="0">
              <a:buNone/>
            </a:pPr>
            <a:endParaRPr lang="en-US" sz="2000" dirty="0"/>
          </a:p>
        </p:txBody>
      </p:sp>
      <p:pic>
        <p:nvPicPr>
          <p:cNvPr id="2" name="Picture 1">
            <a:extLst>
              <a:ext uri="{FF2B5EF4-FFF2-40B4-BE49-F238E27FC236}">
                <a16:creationId xmlns:a16="http://schemas.microsoft.com/office/drawing/2014/main" id="{C4371C2F-B220-1EC2-36D6-E37E3833392F}"/>
              </a:ext>
            </a:extLst>
          </p:cNvPr>
          <p:cNvPicPr>
            <a:picLocks noChangeAspect="1"/>
          </p:cNvPicPr>
          <p:nvPr/>
        </p:nvPicPr>
        <p:blipFill>
          <a:blip r:embed="rId2"/>
          <a:stretch>
            <a:fillRect/>
          </a:stretch>
        </p:blipFill>
        <p:spPr>
          <a:xfrm>
            <a:off x="1105371" y="2371724"/>
            <a:ext cx="11115293" cy="2886076"/>
          </a:xfrm>
          <a:prstGeom prst="rect">
            <a:avLst/>
          </a:prstGeom>
        </p:spPr>
      </p:pic>
    </p:spTree>
    <p:extLst>
      <p:ext uri="{BB962C8B-B14F-4D97-AF65-F5344CB8AC3E}">
        <p14:creationId xmlns:p14="http://schemas.microsoft.com/office/powerpoint/2010/main" val="3188432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945043-8797-F954-E0D4-D6613D37329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22D8874-C013-58F1-4D9F-807F9BCDE4A2}"/>
              </a:ext>
            </a:extLst>
          </p:cNvPr>
          <p:cNvSpPr>
            <a:spLocks noGrp="1"/>
          </p:cNvSpPr>
          <p:nvPr>
            <p:ph type="title"/>
          </p:nvPr>
        </p:nvSpPr>
        <p:spPr/>
        <p:txBody>
          <a:bodyPr/>
          <a:lstStyle/>
          <a:p>
            <a:pPr algn="ctr"/>
            <a:r>
              <a:rPr lang="en-US" dirty="0"/>
              <a:t>Preliminary</a:t>
            </a:r>
            <a:br>
              <a:rPr lang="en-US" dirty="0"/>
            </a:br>
            <a:r>
              <a:rPr lang="en-US" dirty="0"/>
              <a:t> 2025-2026 Budget</a:t>
            </a:r>
          </a:p>
        </p:txBody>
      </p:sp>
      <p:sp>
        <p:nvSpPr>
          <p:cNvPr id="14" name="Content Placeholder 13">
            <a:extLst>
              <a:ext uri="{FF2B5EF4-FFF2-40B4-BE49-F238E27FC236}">
                <a16:creationId xmlns:a16="http://schemas.microsoft.com/office/drawing/2014/main" id="{F909B871-DC67-0B53-A738-577ED641F0FA}"/>
              </a:ext>
            </a:extLst>
          </p:cNvPr>
          <p:cNvSpPr>
            <a:spLocks noGrp="1"/>
          </p:cNvSpPr>
          <p:nvPr>
            <p:ph idx="1"/>
          </p:nvPr>
        </p:nvSpPr>
        <p:spPr>
          <a:xfrm>
            <a:off x="1446211" y="1828800"/>
            <a:ext cx="10134601" cy="4495800"/>
          </a:xfrm>
        </p:spPr>
        <p:txBody>
          <a:bodyPr>
            <a:noAutofit/>
          </a:bodyPr>
          <a:lstStyle/>
          <a:p>
            <a:endParaRPr lang="en-US" sz="2000" dirty="0"/>
          </a:p>
          <a:p>
            <a:pPr marL="0" indent="0">
              <a:buNone/>
            </a:pPr>
            <a:endParaRPr lang="en-US" sz="2000" dirty="0"/>
          </a:p>
        </p:txBody>
      </p:sp>
      <p:pic>
        <p:nvPicPr>
          <p:cNvPr id="2" name="Picture 1">
            <a:extLst>
              <a:ext uri="{FF2B5EF4-FFF2-40B4-BE49-F238E27FC236}">
                <a16:creationId xmlns:a16="http://schemas.microsoft.com/office/drawing/2014/main" id="{F6A60387-0E15-B555-0D94-C24CDB2793C1}"/>
              </a:ext>
            </a:extLst>
          </p:cNvPr>
          <p:cNvPicPr>
            <a:picLocks noChangeAspect="1"/>
          </p:cNvPicPr>
          <p:nvPr/>
        </p:nvPicPr>
        <p:blipFill>
          <a:blip r:embed="rId2"/>
          <a:stretch>
            <a:fillRect/>
          </a:stretch>
        </p:blipFill>
        <p:spPr>
          <a:xfrm>
            <a:off x="1361773" y="2371724"/>
            <a:ext cx="10221187" cy="2962276"/>
          </a:xfrm>
          <a:prstGeom prst="rect">
            <a:avLst/>
          </a:prstGeom>
        </p:spPr>
      </p:pic>
    </p:spTree>
    <p:extLst>
      <p:ext uri="{BB962C8B-B14F-4D97-AF65-F5344CB8AC3E}">
        <p14:creationId xmlns:p14="http://schemas.microsoft.com/office/powerpoint/2010/main" val="1031991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0FCA2A-BADD-902C-6B03-0A50F008315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8DB4CAF-8F90-804C-9A32-C0D523AD0C38}"/>
              </a:ext>
            </a:extLst>
          </p:cNvPr>
          <p:cNvSpPr>
            <a:spLocks noGrp="1"/>
          </p:cNvSpPr>
          <p:nvPr>
            <p:ph type="title"/>
          </p:nvPr>
        </p:nvSpPr>
        <p:spPr/>
        <p:txBody>
          <a:bodyPr/>
          <a:lstStyle/>
          <a:p>
            <a:pPr algn="ctr"/>
            <a:r>
              <a:rPr lang="en-US" dirty="0"/>
              <a:t>Preliminary</a:t>
            </a:r>
            <a:br>
              <a:rPr lang="en-US" dirty="0"/>
            </a:br>
            <a:r>
              <a:rPr lang="en-US" dirty="0"/>
              <a:t> 2025-2026 Budget</a:t>
            </a:r>
          </a:p>
        </p:txBody>
      </p:sp>
      <p:sp>
        <p:nvSpPr>
          <p:cNvPr id="14" name="Content Placeholder 13">
            <a:extLst>
              <a:ext uri="{FF2B5EF4-FFF2-40B4-BE49-F238E27FC236}">
                <a16:creationId xmlns:a16="http://schemas.microsoft.com/office/drawing/2014/main" id="{B393DAF4-D187-DD10-466C-8704CDAD2BC3}"/>
              </a:ext>
            </a:extLst>
          </p:cNvPr>
          <p:cNvSpPr>
            <a:spLocks noGrp="1"/>
          </p:cNvSpPr>
          <p:nvPr>
            <p:ph idx="1"/>
          </p:nvPr>
        </p:nvSpPr>
        <p:spPr>
          <a:xfrm>
            <a:off x="1446211" y="1828800"/>
            <a:ext cx="10134601" cy="4495800"/>
          </a:xfrm>
        </p:spPr>
        <p:txBody>
          <a:bodyPr>
            <a:noAutofit/>
          </a:bodyPr>
          <a:lstStyle/>
          <a:p>
            <a:endParaRPr lang="en-US" sz="2000" dirty="0"/>
          </a:p>
          <a:p>
            <a:pPr marL="0" indent="0">
              <a:buNone/>
            </a:pPr>
            <a:endParaRPr lang="en-US" sz="2000" dirty="0"/>
          </a:p>
        </p:txBody>
      </p:sp>
      <p:pic>
        <p:nvPicPr>
          <p:cNvPr id="2" name="Picture 1">
            <a:extLst>
              <a:ext uri="{FF2B5EF4-FFF2-40B4-BE49-F238E27FC236}">
                <a16:creationId xmlns:a16="http://schemas.microsoft.com/office/drawing/2014/main" id="{08FDCC0D-80DD-2D17-939D-352A5D05D0DC}"/>
              </a:ext>
            </a:extLst>
          </p:cNvPr>
          <p:cNvPicPr>
            <a:picLocks noChangeAspect="1"/>
          </p:cNvPicPr>
          <p:nvPr/>
        </p:nvPicPr>
        <p:blipFill>
          <a:blip r:embed="rId2"/>
          <a:stretch>
            <a:fillRect/>
          </a:stretch>
        </p:blipFill>
        <p:spPr>
          <a:xfrm>
            <a:off x="1361774" y="2371724"/>
            <a:ext cx="10221187" cy="2962276"/>
          </a:xfrm>
          <a:prstGeom prst="rect">
            <a:avLst/>
          </a:prstGeom>
        </p:spPr>
      </p:pic>
    </p:spTree>
    <p:extLst>
      <p:ext uri="{BB962C8B-B14F-4D97-AF65-F5344CB8AC3E}">
        <p14:creationId xmlns:p14="http://schemas.microsoft.com/office/powerpoint/2010/main" val="553627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FFCEF8-43AF-765A-C0C6-6F11266A10B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C075343-595E-6941-A406-24058F95269B}"/>
              </a:ext>
            </a:extLst>
          </p:cNvPr>
          <p:cNvSpPr>
            <a:spLocks noGrp="1"/>
          </p:cNvSpPr>
          <p:nvPr>
            <p:ph type="title"/>
          </p:nvPr>
        </p:nvSpPr>
        <p:spPr/>
        <p:txBody>
          <a:bodyPr/>
          <a:lstStyle/>
          <a:p>
            <a:pPr algn="ctr"/>
            <a:r>
              <a:rPr lang="en-US" dirty="0"/>
              <a:t>Preliminary</a:t>
            </a:r>
            <a:br>
              <a:rPr lang="en-US" dirty="0"/>
            </a:br>
            <a:r>
              <a:rPr lang="en-US" dirty="0"/>
              <a:t> 2025-2026 Budget</a:t>
            </a:r>
          </a:p>
        </p:txBody>
      </p:sp>
      <p:sp>
        <p:nvSpPr>
          <p:cNvPr id="14" name="Content Placeholder 13">
            <a:extLst>
              <a:ext uri="{FF2B5EF4-FFF2-40B4-BE49-F238E27FC236}">
                <a16:creationId xmlns:a16="http://schemas.microsoft.com/office/drawing/2014/main" id="{46E43A3A-D826-699E-046F-ABAC7439B3E0}"/>
              </a:ext>
            </a:extLst>
          </p:cNvPr>
          <p:cNvSpPr>
            <a:spLocks noGrp="1"/>
          </p:cNvSpPr>
          <p:nvPr>
            <p:ph idx="1"/>
          </p:nvPr>
        </p:nvSpPr>
        <p:spPr>
          <a:xfrm>
            <a:off x="1446211" y="1828800"/>
            <a:ext cx="10134601" cy="4495800"/>
          </a:xfrm>
        </p:spPr>
        <p:txBody>
          <a:bodyPr>
            <a:noAutofit/>
          </a:bodyPr>
          <a:lstStyle/>
          <a:p>
            <a:endParaRPr lang="en-US" sz="2000" dirty="0"/>
          </a:p>
          <a:p>
            <a:pPr marL="0" indent="0">
              <a:buNone/>
            </a:pPr>
            <a:endParaRPr lang="en-US" sz="2000" dirty="0"/>
          </a:p>
        </p:txBody>
      </p:sp>
      <p:pic>
        <p:nvPicPr>
          <p:cNvPr id="2" name="Picture 1">
            <a:extLst>
              <a:ext uri="{FF2B5EF4-FFF2-40B4-BE49-F238E27FC236}">
                <a16:creationId xmlns:a16="http://schemas.microsoft.com/office/drawing/2014/main" id="{0C464B8A-B69C-401B-0CE4-93790D167EC7}"/>
              </a:ext>
            </a:extLst>
          </p:cNvPr>
          <p:cNvPicPr>
            <a:picLocks noChangeAspect="1"/>
          </p:cNvPicPr>
          <p:nvPr/>
        </p:nvPicPr>
        <p:blipFill>
          <a:blip r:embed="rId2"/>
          <a:stretch>
            <a:fillRect/>
          </a:stretch>
        </p:blipFill>
        <p:spPr>
          <a:xfrm>
            <a:off x="1624698" y="2371724"/>
            <a:ext cx="9958262" cy="2886076"/>
          </a:xfrm>
          <a:prstGeom prst="rect">
            <a:avLst/>
          </a:prstGeom>
        </p:spPr>
      </p:pic>
    </p:spTree>
    <p:extLst>
      <p:ext uri="{BB962C8B-B14F-4D97-AF65-F5344CB8AC3E}">
        <p14:creationId xmlns:p14="http://schemas.microsoft.com/office/powerpoint/2010/main" val="179560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9E594B-49DF-259C-4666-E6F785192E3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1D015D3-1D01-149C-98FA-85E86065F877}"/>
              </a:ext>
            </a:extLst>
          </p:cNvPr>
          <p:cNvSpPr>
            <a:spLocks noGrp="1"/>
          </p:cNvSpPr>
          <p:nvPr>
            <p:ph type="title"/>
          </p:nvPr>
        </p:nvSpPr>
        <p:spPr/>
        <p:txBody>
          <a:bodyPr/>
          <a:lstStyle/>
          <a:p>
            <a:pPr algn="ctr"/>
            <a:r>
              <a:rPr lang="en-US" dirty="0"/>
              <a:t>Preliminary</a:t>
            </a:r>
            <a:br>
              <a:rPr lang="en-US" dirty="0"/>
            </a:br>
            <a:r>
              <a:rPr lang="en-US" dirty="0"/>
              <a:t> 2025-2026 Budget</a:t>
            </a:r>
          </a:p>
        </p:txBody>
      </p:sp>
      <p:sp>
        <p:nvSpPr>
          <p:cNvPr id="14" name="Content Placeholder 13">
            <a:extLst>
              <a:ext uri="{FF2B5EF4-FFF2-40B4-BE49-F238E27FC236}">
                <a16:creationId xmlns:a16="http://schemas.microsoft.com/office/drawing/2014/main" id="{8B097513-5B40-20E9-F72E-CBCD647BECF4}"/>
              </a:ext>
            </a:extLst>
          </p:cNvPr>
          <p:cNvSpPr>
            <a:spLocks noGrp="1"/>
          </p:cNvSpPr>
          <p:nvPr>
            <p:ph idx="1"/>
          </p:nvPr>
        </p:nvSpPr>
        <p:spPr>
          <a:xfrm>
            <a:off x="1446211" y="1828800"/>
            <a:ext cx="10134601" cy="4495800"/>
          </a:xfrm>
        </p:spPr>
        <p:txBody>
          <a:bodyPr>
            <a:noAutofit/>
          </a:bodyPr>
          <a:lstStyle/>
          <a:p>
            <a:endParaRPr lang="en-US" sz="2000" dirty="0"/>
          </a:p>
          <a:p>
            <a:pPr marL="0" indent="0">
              <a:buNone/>
            </a:pPr>
            <a:endParaRPr lang="en-US" sz="2000" dirty="0"/>
          </a:p>
        </p:txBody>
      </p:sp>
      <p:pic>
        <p:nvPicPr>
          <p:cNvPr id="2" name="Picture 1">
            <a:extLst>
              <a:ext uri="{FF2B5EF4-FFF2-40B4-BE49-F238E27FC236}">
                <a16:creationId xmlns:a16="http://schemas.microsoft.com/office/drawing/2014/main" id="{C66AA519-75B2-C512-6CEA-4C3E2C9A648F}"/>
              </a:ext>
            </a:extLst>
          </p:cNvPr>
          <p:cNvPicPr>
            <a:picLocks noChangeAspect="1"/>
          </p:cNvPicPr>
          <p:nvPr/>
        </p:nvPicPr>
        <p:blipFill>
          <a:blip r:embed="rId2"/>
          <a:stretch>
            <a:fillRect/>
          </a:stretch>
        </p:blipFill>
        <p:spPr>
          <a:xfrm>
            <a:off x="1361774" y="2371724"/>
            <a:ext cx="10221187" cy="2962276"/>
          </a:xfrm>
          <a:prstGeom prst="rect">
            <a:avLst/>
          </a:prstGeom>
        </p:spPr>
      </p:pic>
    </p:spTree>
    <p:extLst>
      <p:ext uri="{BB962C8B-B14F-4D97-AF65-F5344CB8AC3E}">
        <p14:creationId xmlns:p14="http://schemas.microsoft.com/office/powerpoint/2010/main" val="3538082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FD840-45A5-5451-4190-70E3DB06ABF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59B27FA-F1DC-CDC6-B5F7-38131411A9CE}"/>
              </a:ext>
            </a:extLst>
          </p:cNvPr>
          <p:cNvSpPr>
            <a:spLocks noGrp="1"/>
          </p:cNvSpPr>
          <p:nvPr>
            <p:ph type="title"/>
          </p:nvPr>
        </p:nvSpPr>
        <p:spPr/>
        <p:txBody>
          <a:bodyPr/>
          <a:lstStyle/>
          <a:p>
            <a:pPr algn="ctr"/>
            <a:r>
              <a:rPr lang="en-US" dirty="0"/>
              <a:t>Preliminary</a:t>
            </a:r>
            <a:br>
              <a:rPr lang="en-US" dirty="0"/>
            </a:br>
            <a:r>
              <a:rPr lang="en-US" dirty="0"/>
              <a:t> 2025-2026 Budget</a:t>
            </a:r>
          </a:p>
        </p:txBody>
      </p:sp>
      <p:sp>
        <p:nvSpPr>
          <p:cNvPr id="14" name="Content Placeholder 13">
            <a:extLst>
              <a:ext uri="{FF2B5EF4-FFF2-40B4-BE49-F238E27FC236}">
                <a16:creationId xmlns:a16="http://schemas.microsoft.com/office/drawing/2014/main" id="{D7D4B178-6C88-7649-7DC6-28285D0F1362}"/>
              </a:ext>
            </a:extLst>
          </p:cNvPr>
          <p:cNvSpPr>
            <a:spLocks noGrp="1"/>
          </p:cNvSpPr>
          <p:nvPr>
            <p:ph idx="1"/>
          </p:nvPr>
        </p:nvSpPr>
        <p:spPr>
          <a:xfrm>
            <a:off x="1446211" y="1828800"/>
            <a:ext cx="10134601" cy="4495800"/>
          </a:xfrm>
        </p:spPr>
        <p:txBody>
          <a:bodyPr>
            <a:noAutofit/>
          </a:bodyPr>
          <a:lstStyle/>
          <a:p>
            <a:endParaRPr lang="en-US" sz="2000" dirty="0"/>
          </a:p>
          <a:p>
            <a:pPr marL="0" indent="0">
              <a:buNone/>
            </a:pPr>
            <a:endParaRPr lang="en-US" sz="2000" dirty="0"/>
          </a:p>
        </p:txBody>
      </p:sp>
      <p:pic>
        <p:nvPicPr>
          <p:cNvPr id="4" name="Picture 3">
            <a:extLst>
              <a:ext uri="{FF2B5EF4-FFF2-40B4-BE49-F238E27FC236}">
                <a16:creationId xmlns:a16="http://schemas.microsoft.com/office/drawing/2014/main" id="{1020BE5D-DAD0-DC06-7340-8DBC663AA7D2}"/>
              </a:ext>
            </a:extLst>
          </p:cNvPr>
          <p:cNvPicPr>
            <a:picLocks noChangeAspect="1"/>
          </p:cNvPicPr>
          <p:nvPr/>
        </p:nvPicPr>
        <p:blipFill>
          <a:blip r:embed="rId2"/>
          <a:stretch>
            <a:fillRect/>
          </a:stretch>
        </p:blipFill>
        <p:spPr>
          <a:xfrm>
            <a:off x="1191477" y="2057400"/>
            <a:ext cx="10871724" cy="3886200"/>
          </a:xfrm>
          <a:prstGeom prst="rect">
            <a:avLst/>
          </a:prstGeom>
        </p:spPr>
      </p:pic>
    </p:spTree>
    <p:extLst>
      <p:ext uri="{BB962C8B-B14F-4D97-AF65-F5344CB8AC3E}">
        <p14:creationId xmlns:p14="http://schemas.microsoft.com/office/powerpoint/2010/main" val="2016152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D11DEC-92A4-4F3A-88EE-EBDFC39911F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5190224-208E-4694-F336-E47CE9C93613}"/>
              </a:ext>
            </a:extLst>
          </p:cNvPr>
          <p:cNvSpPr>
            <a:spLocks noGrp="1"/>
          </p:cNvSpPr>
          <p:nvPr>
            <p:ph type="title"/>
          </p:nvPr>
        </p:nvSpPr>
        <p:spPr/>
        <p:txBody>
          <a:bodyPr/>
          <a:lstStyle/>
          <a:p>
            <a:pPr algn="ctr"/>
            <a:r>
              <a:rPr lang="en-US" dirty="0"/>
              <a:t>Preliminary</a:t>
            </a:r>
            <a:br>
              <a:rPr lang="en-US" dirty="0"/>
            </a:br>
            <a:r>
              <a:rPr lang="en-US" dirty="0"/>
              <a:t> 2025-2026 Budget</a:t>
            </a:r>
          </a:p>
        </p:txBody>
      </p:sp>
      <p:pic>
        <p:nvPicPr>
          <p:cNvPr id="12" name="Content Placeholder 11">
            <a:extLst>
              <a:ext uri="{FF2B5EF4-FFF2-40B4-BE49-F238E27FC236}">
                <a16:creationId xmlns:a16="http://schemas.microsoft.com/office/drawing/2014/main" id="{536E2E0F-8B0F-A997-8211-2B32B56977E1}"/>
              </a:ext>
            </a:extLst>
          </p:cNvPr>
          <p:cNvPicPr>
            <a:picLocks noGrp="1" noChangeAspect="1"/>
          </p:cNvPicPr>
          <p:nvPr>
            <p:ph idx="1"/>
          </p:nvPr>
        </p:nvPicPr>
        <p:blipFill>
          <a:blip r:embed="rId2"/>
          <a:stretch>
            <a:fillRect/>
          </a:stretch>
        </p:blipFill>
        <p:spPr>
          <a:xfrm>
            <a:off x="2043820" y="2199941"/>
            <a:ext cx="8470192" cy="3896059"/>
          </a:xfrm>
        </p:spPr>
      </p:pic>
    </p:spTree>
    <p:extLst>
      <p:ext uri="{BB962C8B-B14F-4D97-AF65-F5344CB8AC3E}">
        <p14:creationId xmlns:p14="http://schemas.microsoft.com/office/powerpoint/2010/main" val="1048008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E868F0-6957-9E5B-A6EF-3F9C5B5938F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D358E82-1FDF-9BCA-3D9D-9BB25EE5EF88}"/>
              </a:ext>
            </a:extLst>
          </p:cNvPr>
          <p:cNvSpPr>
            <a:spLocks noGrp="1"/>
          </p:cNvSpPr>
          <p:nvPr>
            <p:ph type="title"/>
          </p:nvPr>
        </p:nvSpPr>
        <p:spPr/>
        <p:txBody>
          <a:bodyPr/>
          <a:lstStyle/>
          <a:p>
            <a:pPr algn="ctr"/>
            <a:r>
              <a:rPr lang="en-US" dirty="0"/>
              <a:t>Preliminary</a:t>
            </a:r>
            <a:br>
              <a:rPr lang="en-US" dirty="0"/>
            </a:br>
            <a:r>
              <a:rPr lang="en-US" dirty="0"/>
              <a:t>2025-2026 Budget</a:t>
            </a:r>
          </a:p>
        </p:txBody>
      </p:sp>
      <p:pic>
        <p:nvPicPr>
          <p:cNvPr id="12" name="Content Placeholder 11">
            <a:extLst>
              <a:ext uri="{FF2B5EF4-FFF2-40B4-BE49-F238E27FC236}">
                <a16:creationId xmlns:a16="http://schemas.microsoft.com/office/drawing/2014/main" id="{16280297-8394-3EFF-6D49-EF870B193DAD}"/>
              </a:ext>
            </a:extLst>
          </p:cNvPr>
          <p:cNvPicPr>
            <a:picLocks noGrp="1" noChangeAspect="1"/>
          </p:cNvPicPr>
          <p:nvPr>
            <p:ph idx="1"/>
          </p:nvPr>
        </p:nvPicPr>
        <p:blipFill>
          <a:blip r:embed="rId2"/>
          <a:stretch>
            <a:fillRect/>
          </a:stretch>
        </p:blipFill>
        <p:spPr>
          <a:xfrm>
            <a:off x="2486544" y="1874622"/>
            <a:ext cx="7570267" cy="4602378"/>
          </a:xfrm>
        </p:spPr>
      </p:pic>
    </p:spTree>
    <p:extLst>
      <p:ext uri="{BB962C8B-B14F-4D97-AF65-F5344CB8AC3E}">
        <p14:creationId xmlns:p14="http://schemas.microsoft.com/office/powerpoint/2010/main" val="4261673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1FA2E8-0980-9187-7939-B5557A7FEE40}"/>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98D6D0A-EEEC-9506-471B-AEC6B58A52AD}"/>
              </a:ext>
            </a:extLst>
          </p:cNvPr>
          <p:cNvSpPr>
            <a:spLocks noGrp="1"/>
          </p:cNvSpPr>
          <p:nvPr>
            <p:ph type="title"/>
          </p:nvPr>
        </p:nvSpPr>
        <p:spPr/>
        <p:txBody>
          <a:bodyPr/>
          <a:lstStyle/>
          <a:p>
            <a:r>
              <a:rPr lang="en-US" dirty="0"/>
              <a:t>Financial Priorities 2025-2026</a:t>
            </a:r>
          </a:p>
        </p:txBody>
      </p:sp>
      <p:sp>
        <p:nvSpPr>
          <p:cNvPr id="14" name="Content Placeholder 13">
            <a:extLst>
              <a:ext uri="{FF2B5EF4-FFF2-40B4-BE49-F238E27FC236}">
                <a16:creationId xmlns:a16="http://schemas.microsoft.com/office/drawing/2014/main" id="{FD0094EF-3FE5-60A8-27E7-B62EEA190F6E}"/>
              </a:ext>
            </a:extLst>
          </p:cNvPr>
          <p:cNvSpPr>
            <a:spLocks noGrp="1"/>
          </p:cNvSpPr>
          <p:nvPr>
            <p:ph idx="1"/>
          </p:nvPr>
        </p:nvSpPr>
        <p:spPr/>
        <p:txBody>
          <a:bodyPr>
            <a:normAutofit/>
          </a:bodyPr>
          <a:lstStyle/>
          <a:p>
            <a:r>
              <a:rPr lang="en-US" dirty="0"/>
              <a:t>Need 2024 Audit beginning Fund Balances </a:t>
            </a:r>
          </a:p>
          <a:p>
            <a:r>
              <a:rPr lang="en-US" dirty="0"/>
              <a:t>Reserves are recommended to be 180 days of expenditures, at the end of FY 2023, the City had 111 days.  The number of reserve days at the end of FY 2024 is still to be determined based on finalization of audit.</a:t>
            </a:r>
          </a:p>
        </p:txBody>
      </p:sp>
    </p:spTree>
    <p:extLst>
      <p:ext uri="{BB962C8B-B14F-4D97-AF65-F5344CB8AC3E}">
        <p14:creationId xmlns:p14="http://schemas.microsoft.com/office/powerpoint/2010/main" val="1472521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C9751C-49AF-A3CF-A58F-E8385FB740A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1F96369-8F23-7659-F2A0-1F1307FC53E1}"/>
              </a:ext>
            </a:extLst>
          </p:cNvPr>
          <p:cNvSpPr>
            <a:spLocks noGrp="1"/>
          </p:cNvSpPr>
          <p:nvPr>
            <p:ph type="title"/>
          </p:nvPr>
        </p:nvSpPr>
        <p:spPr/>
        <p:txBody>
          <a:bodyPr/>
          <a:lstStyle/>
          <a:p>
            <a:r>
              <a:rPr lang="en-US" dirty="0"/>
              <a:t>Budget Priorities 2025-2026</a:t>
            </a:r>
          </a:p>
        </p:txBody>
      </p:sp>
      <p:sp>
        <p:nvSpPr>
          <p:cNvPr id="14" name="Content Placeholder 13">
            <a:extLst>
              <a:ext uri="{FF2B5EF4-FFF2-40B4-BE49-F238E27FC236}">
                <a16:creationId xmlns:a16="http://schemas.microsoft.com/office/drawing/2014/main" id="{D3091B33-6A48-7DE4-0BB2-F1AFCCCE3353}"/>
              </a:ext>
            </a:extLst>
          </p:cNvPr>
          <p:cNvSpPr>
            <a:spLocks noGrp="1"/>
          </p:cNvSpPr>
          <p:nvPr>
            <p:ph idx="1"/>
          </p:nvPr>
        </p:nvSpPr>
        <p:spPr/>
        <p:txBody>
          <a:bodyPr>
            <a:normAutofit fontScale="70000" lnSpcReduction="20000"/>
          </a:bodyPr>
          <a:lstStyle/>
          <a:p>
            <a:pPr marL="0" indent="0">
              <a:buNone/>
            </a:pPr>
            <a:r>
              <a:rPr lang="en-US" dirty="0"/>
              <a:t>*Departments scrubbed their budgets achieving base budget YoY declines of almost 2% for General Fund and Utility Fund</a:t>
            </a:r>
          </a:p>
          <a:p>
            <a:pPr marL="0" indent="0">
              <a:buNone/>
            </a:pPr>
            <a:r>
              <a:rPr lang="en-US" dirty="0"/>
              <a:t>*Preliminary Budget includes Voter Approved Rate (3.5% max)</a:t>
            </a:r>
          </a:p>
          <a:p>
            <a:pPr marL="0" indent="0">
              <a:buNone/>
            </a:pPr>
            <a:r>
              <a:rPr lang="en-US" dirty="0"/>
              <a:t>*Budget excludes Gas System (</a:t>
            </a:r>
            <a:r>
              <a:rPr lang="en-US" dirty="0" err="1"/>
              <a:t>CoCC</a:t>
            </a:r>
            <a:r>
              <a:rPr lang="en-US" dirty="0"/>
              <a:t> sold on 7/29)</a:t>
            </a:r>
          </a:p>
          <a:p>
            <a:pPr marL="0" indent="0">
              <a:buNone/>
            </a:pPr>
            <a:r>
              <a:rPr lang="en-US" dirty="0"/>
              <a:t>*Includes funded Marketing Position for Hotel/Motel </a:t>
            </a:r>
          </a:p>
          <a:p>
            <a:pPr marL="0" indent="0">
              <a:buNone/>
            </a:pPr>
            <a:r>
              <a:rPr lang="en-US" sz="2200" dirty="0"/>
              <a:t>*Includes Plan A of Compensation Plan (Approx $1,020k) and almost 23 days of General Fund Reserves ($16,275,640/365=$44,591 X 23 days = $1,025,593)</a:t>
            </a:r>
          </a:p>
          <a:p>
            <a:pPr marL="0" indent="0">
              <a:buNone/>
            </a:pPr>
            <a:r>
              <a:rPr lang="en-US" sz="2200" dirty="0"/>
              <a:t>*Includes debt service increase to cover over $7M in CIP/V&amp;E/Reimb. Resolution</a:t>
            </a:r>
          </a:p>
          <a:p>
            <a:pPr marL="0" indent="0">
              <a:buNone/>
            </a:pPr>
            <a:r>
              <a:rPr lang="en-US" sz="2200" dirty="0"/>
              <a:t>*Wildan Study for year two for Water/Wastewater</a:t>
            </a:r>
          </a:p>
          <a:p>
            <a:pPr marL="0" indent="0">
              <a:buNone/>
            </a:pPr>
            <a:r>
              <a:rPr lang="en-US" sz="2200" dirty="0"/>
              <a:t>*Sanitation includes 4% increase to cover inflation</a:t>
            </a:r>
          </a:p>
          <a:p>
            <a:pPr marL="0" indent="0">
              <a:buNone/>
            </a:pPr>
            <a:r>
              <a:rPr lang="en-US" sz="2200" dirty="0"/>
              <a:t>*Added Insurance Budget to protect new City Hall</a:t>
            </a:r>
          </a:p>
          <a:p>
            <a:pPr marL="0" indent="0">
              <a:buNone/>
            </a:pPr>
            <a:r>
              <a:rPr lang="en-US" sz="2200" dirty="0"/>
              <a:t>*Health Insurance Added</a:t>
            </a:r>
            <a:endParaRPr lang="en-US" dirty="0"/>
          </a:p>
        </p:txBody>
      </p:sp>
    </p:spTree>
    <p:extLst>
      <p:ext uri="{BB962C8B-B14F-4D97-AF65-F5344CB8AC3E}">
        <p14:creationId xmlns:p14="http://schemas.microsoft.com/office/powerpoint/2010/main" val="1809021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23AA1A-419C-B4C2-82BF-8E4EAB10C0A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ED2DA1E-670A-25D1-47B8-A888E1934312}"/>
              </a:ext>
            </a:extLst>
          </p:cNvPr>
          <p:cNvSpPr>
            <a:spLocks noGrp="1"/>
          </p:cNvSpPr>
          <p:nvPr>
            <p:ph type="title"/>
          </p:nvPr>
        </p:nvSpPr>
        <p:spPr/>
        <p:txBody>
          <a:bodyPr/>
          <a:lstStyle/>
          <a:p>
            <a:pPr algn="ctr"/>
            <a:r>
              <a:rPr lang="en-US"/>
              <a:t>Preliminary Budget Workshop</a:t>
            </a:r>
            <a:br>
              <a:rPr lang="en-US"/>
            </a:br>
            <a:r>
              <a:rPr lang="en-US"/>
              <a:t> 2025-2026</a:t>
            </a:r>
            <a:endParaRPr lang="en-US" dirty="0"/>
          </a:p>
        </p:txBody>
      </p:sp>
      <p:sp>
        <p:nvSpPr>
          <p:cNvPr id="14" name="Content Placeholder 13">
            <a:extLst>
              <a:ext uri="{FF2B5EF4-FFF2-40B4-BE49-F238E27FC236}">
                <a16:creationId xmlns:a16="http://schemas.microsoft.com/office/drawing/2014/main" id="{412C529E-D782-4918-6B46-84B25443C163}"/>
              </a:ext>
            </a:extLst>
          </p:cNvPr>
          <p:cNvSpPr>
            <a:spLocks noGrp="1"/>
          </p:cNvSpPr>
          <p:nvPr>
            <p:ph idx="1"/>
          </p:nvPr>
        </p:nvSpPr>
        <p:spPr>
          <a:xfrm>
            <a:off x="1446211" y="1828800"/>
            <a:ext cx="10134601" cy="4495800"/>
          </a:xfrm>
        </p:spPr>
        <p:txBody>
          <a:bodyPr>
            <a:noAutofit/>
          </a:bodyPr>
          <a:lstStyle/>
          <a:p>
            <a:pPr marL="0" indent="0">
              <a:buNone/>
            </a:pPr>
            <a:endParaRPr lang="en-US" sz="2000"/>
          </a:p>
          <a:p>
            <a:pPr marL="0" indent="0">
              <a:buNone/>
            </a:pPr>
            <a:endParaRPr lang="en-US" sz="2000"/>
          </a:p>
          <a:p>
            <a:pPr marL="0" indent="0">
              <a:buNone/>
            </a:pPr>
            <a:endParaRPr lang="en-US" sz="2000"/>
          </a:p>
          <a:p>
            <a:pPr marL="0" indent="0">
              <a:buNone/>
            </a:pPr>
            <a:endParaRPr lang="en-US" sz="2000" dirty="0"/>
          </a:p>
        </p:txBody>
      </p:sp>
      <p:pic>
        <p:nvPicPr>
          <p:cNvPr id="10" name="Picture 9">
            <a:extLst>
              <a:ext uri="{FF2B5EF4-FFF2-40B4-BE49-F238E27FC236}">
                <a16:creationId xmlns:a16="http://schemas.microsoft.com/office/drawing/2014/main" id="{137AC5C7-EE76-9BD0-B51A-BBC0C4BC073B}"/>
              </a:ext>
            </a:extLst>
          </p:cNvPr>
          <p:cNvPicPr>
            <a:picLocks noChangeAspect="1"/>
          </p:cNvPicPr>
          <p:nvPr/>
        </p:nvPicPr>
        <p:blipFill>
          <a:blip r:embed="rId2"/>
          <a:stretch>
            <a:fillRect/>
          </a:stretch>
        </p:blipFill>
        <p:spPr>
          <a:xfrm>
            <a:off x="2939457" y="2057400"/>
            <a:ext cx="7772994" cy="4576763"/>
          </a:xfrm>
          <a:prstGeom prst="rect">
            <a:avLst/>
          </a:prstGeom>
        </p:spPr>
      </p:pic>
    </p:spTree>
    <p:extLst>
      <p:ext uri="{BB962C8B-B14F-4D97-AF65-F5344CB8AC3E}">
        <p14:creationId xmlns:p14="http://schemas.microsoft.com/office/powerpoint/2010/main" val="3198346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B68A3B-B2D2-0EFA-317A-C2112F81913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EA3C098-BAB6-BF6B-6C85-0B566D812E6B}"/>
              </a:ext>
            </a:extLst>
          </p:cNvPr>
          <p:cNvSpPr>
            <a:spLocks noGrp="1"/>
          </p:cNvSpPr>
          <p:nvPr>
            <p:ph type="title"/>
          </p:nvPr>
        </p:nvSpPr>
        <p:spPr/>
        <p:txBody>
          <a:bodyPr/>
          <a:lstStyle/>
          <a:p>
            <a:r>
              <a:rPr lang="en-US" dirty="0"/>
              <a:t>Budget Priorities 2025-2026</a:t>
            </a:r>
          </a:p>
        </p:txBody>
      </p:sp>
      <p:sp>
        <p:nvSpPr>
          <p:cNvPr id="14" name="Content Placeholder 13">
            <a:extLst>
              <a:ext uri="{FF2B5EF4-FFF2-40B4-BE49-F238E27FC236}">
                <a16:creationId xmlns:a16="http://schemas.microsoft.com/office/drawing/2014/main" id="{9700E7BA-05EB-C318-AAAB-2C596C6A352B}"/>
              </a:ext>
            </a:extLst>
          </p:cNvPr>
          <p:cNvSpPr>
            <a:spLocks noGrp="1"/>
          </p:cNvSpPr>
          <p:nvPr>
            <p:ph idx="1"/>
          </p:nvPr>
        </p:nvSpPr>
        <p:spPr/>
        <p:txBody>
          <a:bodyPr>
            <a:normAutofit fontScale="70000" lnSpcReduction="20000"/>
          </a:bodyPr>
          <a:lstStyle/>
          <a:p>
            <a:pPr marL="0" indent="0">
              <a:buNone/>
            </a:pPr>
            <a:r>
              <a:rPr lang="en-US" dirty="0"/>
              <a:t>*Departments scrubbed their budgets achieving base budget YoY declines of almost 2% for General Fund and Utility Fund</a:t>
            </a:r>
          </a:p>
          <a:p>
            <a:pPr marL="0" indent="0">
              <a:buNone/>
            </a:pPr>
            <a:r>
              <a:rPr lang="en-US" dirty="0"/>
              <a:t>*Preliminary Budget includes Voter Approved Rate (3.5% max)</a:t>
            </a:r>
          </a:p>
          <a:p>
            <a:pPr marL="0" indent="0">
              <a:buNone/>
            </a:pPr>
            <a:r>
              <a:rPr lang="en-US" dirty="0"/>
              <a:t>*Budget excludes Gas System (</a:t>
            </a:r>
            <a:r>
              <a:rPr lang="en-US" dirty="0" err="1"/>
              <a:t>CoCC</a:t>
            </a:r>
            <a:r>
              <a:rPr lang="en-US" dirty="0"/>
              <a:t> sold on 7/29)</a:t>
            </a:r>
          </a:p>
          <a:p>
            <a:pPr marL="0" indent="0">
              <a:buNone/>
            </a:pPr>
            <a:r>
              <a:rPr lang="en-US" dirty="0"/>
              <a:t>*Includes funded Marketing Position for Hotel/Motel </a:t>
            </a:r>
          </a:p>
          <a:p>
            <a:pPr marL="0" indent="0">
              <a:buNone/>
            </a:pPr>
            <a:r>
              <a:rPr lang="en-US" sz="2200" dirty="0"/>
              <a:t>*Includes Plan A of Compensation Plan (Approx $1,020k) and almost 23 days of General Fund Reserves ($16,275,640/365=$44,591 X 23 days = $1,025,593)</a:t>
            </a:r>
          </a:p>
          <a:p>
            <a:pPr marL="0" indent="0">
              <a:buNone/>
            </a:pPr>
            <a:r>
              <a:rPr lang="en-US" sz="2200" dirty="0"/>
              <a:t>*Includes debt service increase to cover over $7M in CIP/V&amp;E/Reimb. Resolution</a:t>
            </a:r>
          </a:p>
          <a:p>
            <a:pPr marL="0" indent="0">
              <a:buNone/>
            </a:pPr>
            <a:r>
              <a:rPr lang="en-US" sz="2200" dirty="0"/>
              <a:t>*Wildan Study for year two for Water/Wastewater</a:t>
            </a:r>
          </a:p>
          <a:p>
            <a:pPr marL="0" indent="0">
              <a:buNone/>
            </a:pPr>
            <a:r>
              <a:rPr lang="en-US" sz="2200" dirty="0"/>
              <a:t>*Sanitation includes 4% increase to cover inflation</a:t>
            </a:r>
          </a:p>
          <a:p>
            <a:pPr marL="0" indent="0">
              <a:buNone/>
            </a:pPr>
            <a:r>
              <a:rPr lang="en-US" sz="2200" dirty="0"/>
              <a:t>*Added Insurance Budget to protect new City Hall</a:t>
            </a:r>
          </a:p>
          <a:p>
            <a:pPr marL="0" indent="0">
              <a:buNone/>
            </a:pPr>
            <a:r>
              <a:rPr lang="en-US" sz="2200" dirty="0"/>
              <a:t>*Health Insurance Added</a:t>
            </a:r>
            <a:endParaRPr lang="en-US" dirty="0"/>
          </a:p>
        </p:txBody>
      </p:sp>
    </p:spTree>
    <p:extLst>
      <p:ext uri="{BB962C8B-B14F-4D97-AF65-F5344CB8AC3E}">
        <p14:creationId xmlns:p14="http://schemas.microsoft.com/office/powerpoint/2010/main" val="80322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840F0B-FBD7-DC2A-C502-5B40E6B0CB1E}"/>
            </a:ext>
          </a:extLst>
        </p:cNvPr>
        <p:cNvGrpSpPr/>
        <p:nvPr/>
      </p:nvGrpSpPr>
      <p:grpSpPr>
        <a:xfrm>
          <a:off x="0" y="0"/>
          <a:ext cx="0" cy="0"/>
          <a:chOff x="0" y="0"/>
          <a:chExt cx="0" cy="0"/>
        </a:xfrm>
      </p:grpSpPr>
      <p:sp>
        <p:nvSpPr>
          <p:cNvPr id="8" name="Oval 7">
            <a:extLst>
              <a:ext uri="{FF2B5EF4-FFF2-40B4-BE49-F238E27FC236}">
                <a16:creationId xmlns:a16="http://schemas.microsoft.com/office/drawing/2014/main" id="{4B45ADF3-CCED-98E5-4B5D-8B48AB36310A}"/>
              </a:ext>
            </a:extLst>
          </p:cNvPr>
          <p:cNvSpPr/>
          <p:nvPr/>
        </p:nvSpPr>
        <p:spPr>
          <a:xfrm>
            <a:off x="9218612" y="6629400"/>
            <a:ext cx="1066800" cy="22860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99F4A68-C9A5-5B90-25A0-B7B05423FF58}"/>
              </a:ext>
            </a:extLst>
          </p:cNvPr>
          <p:cNvPicPr>
            <a:picLocks noChangeAspect="1"/>
          </p:cNvPicPr>
          <p:nvPr/>
        </p:nvPicPr>
        <p:blipFill>
          <a:blip r:embed="rId2"/>
          <a:stretch>
            <a:fillRect/>
          </a:stretch>
        </p:blipFill>
        <p:spPr>
          <a:xfrm>
            <a:off x="342633" y="0"/>
            <a:ext cx="11798422" cy="6858000"/>
          </a:xfrm>
          <a:prstGeom prst="rect">
            <a:avLst/>
          </a:prstGeom>
        </p:spPr>
      </p:pic>
      <p:sp>
        <p:nvSpPr>
          <p:cNvPr id="6" name="Rectangle 5">
            <a:extLst>
              <a:ext uri="{FF2B5EF4-FFF2-40B4-BE49-F238E27FC236}">
                <a16:creationId xmlns:a16="http://schemas.microsoft.com/office/drawing/2014/main" id="{F7BD8DBD-083D-A227-231A-EB8AF8EE7C8E}"/>
              </a:ext>
            </a:extLst>
          </p:cNvPr>
          <p:cNvSpPr/>
          <p:nvPr/>
        </p:nvSpPr>
        <p:spPr>
          <a:xfrm>
            <a:off x="5484812" y="0"/>
            <a:ext cx="6704013" cy="1828800"/>
          </a:xfrm>
          <a:prstGeom prst="rect">
            <a:avLst/>
          </a:prstGeom>
          <a:noFill/>
          <a:ln w="539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2103A77-2B17-C381-5FF3-6D9B295C0285}"/>
              </a:ext>
            </a:extLst>
          </p:cNvPr>
          <p:cNvSpPr/>
          <p:nvPr/>
        </p:nvSpPr>
        <p:spPr>
          <a:xfrm>
            <a:off x="5437042" y="3733800"/>
            <a:ext cx="6704013" cy="2057400"/>
          </a:xfrm>
          <a:prstGeom prst="rect">
            <a:avLst/>
          </a:prstGeom>
          <a:noFill/>
          <a:ln w="539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021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3859E9-30EA-B889-63C4-E253D8398D5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CF38613-F932-66C1-DD7D-E7A2DE7C7B3A}"/>
              </a:ext>
            </a:extLst>
          </p:cNvPr>
          <p:cNvPicPr>
            <a:picLocks noChangeAspect="1"/>
          </p:cNvPicPr>
          <p:nvPr/>
        </p:nvPicPr>
        <p:blipFill>
          <a:blip r:embed="rId2"/>
          <a:stretch>
            <a:fillRect/>
          </a:stretch>
        </p:blipFill>
        <p:spPr>
          <a:xfrm>
            <a:off x="1217612" y="228600"/>
            <a:ext cx="10366803" cy="2862263"/>
          </a:xfrm>
          <a:prstGeom prst="rect">
            <a:avLst/>
          </a:prstGeom>
        </p:spPr>
      </p:pic>
      <p:pic>
        <p:nvPicPr>
          <p:cNvPr id="6" name="Picture 5">
            <a:extLst>
              <a:ext uri="{FF2B5EF4-FFF2-40B4-BE49-F238E27FC236}">
                <a16:creationId xmlns:a16="http://schemas.microsoft.com/office/drawing/2014/main" id="{8CCD497D-5ED8-A9C0-6E1B-5B20D6E1FEE4}"/>
              </a:ext>
            </a:extLst>
          </p:cNvPr>
          <p:cNvPicPr>
            <a:picLocks noChangeAspect="1"/>
          </p:cNvPicPr>
          <p:nvPr/>
        </p:nvPicPr>
        <p:blipFill>
          <a:blip r:embed="rId3"/>
          <a:stretch>
            <a:fillRect/>
          </a:stretch>
        </p:blipFill>
        <p:spPr>
          <a:xfrm>
            <a:off x="1218333" y="3276600"/>
            <a:ext cx="10366082" cy="3214618"/>
          </a:xfrm>
          <a:prstGeom prst="rect">
            <a:avLst/>
          </a:prstGeom>
        </p:spPr>
      </p:pic>
    </p:spTree>
    <p:extLst>
      <p:ext uri="{BB962C8B-B14F-4D97-AF65-F5344CB8AC3E}">
        <p14:creationId xmlns:p14="http://schemas.microsoft.com/office/powerpoint/2010/main" val="722427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32D8F-8AAA-C812-D2F3-6E9E1C5DE8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5FEB30-97AE-5907-B9E1-33B7C782E498}"/>
              </a:ext>
            </a:extLst>
          </p:cNvPr>
          <p:cNvSpPr>
            <a:spLocks noGrp="1"/>
          </p:cNvSpPr>
          <p:nvPr>
            <p:ph type="title" idx="4294967295"/>
          </p:nvPr>
        </p:nvSpPr>
        <p:spPr>
          <a:xfrm>
            <a:off x="2132012" y="381000"/>
            <a:ext cx="8934449" cy="609600"/>
          </a:xfrm>
        </p:spPr>
        <p:txBody>
          <a:bodyPr/>
          <a:lstStyle/>
          <a:p>
            <a:pPr algn="ctr"/>
            <a:r>
              <a:rPr lang="en-US" dirty="0"/>
              <a:t>Budget Calendar</a:t>
            </a:r>
          </a:p>
        </p:txBody>
      </p:sp>
      <p:pic>
        <p:nvPicPr>
          <p:cNvPr id="4" name="Picture 3">
            <a:extLst>
              <a:ext uri="{FF2B5EF4-FFF2-40B4-BE49-F238E27FC236}">
                <a16:creationId xmlns:a16="http://schemas.microsoft.com/office/drawing/2014/main" id="{118A730B-9A0C-A036-1FD2-FCEEF5B0E365}"/>
              </a:ext>
            </a:extLst>
          </p:cNvPr>
          <p:cNvPicPr>
            <a:picLocks noChangeAspect="1"/>
          </p:cNvPicPr>
          <p:nvPr/>
        </p:nvPicPr>
        <p:blipFill>
          <a:blip r:embed="rId2"/>
          <a:stretch>
            <a:fillRect/>
          </a:stretch>
        </p:blipFill>
        <p:spPr>
          <a:xfrm>
            <a:off x="2125897" y="1295400"/>
            <a:ext cx="8687303" cy="4914901"/>
          </a:xfrm>
          <a:prstGeom prst="rect">
            <a:avLst/>
          </a:prstGeom>
        </p:spPr>
      </p:pic>
    </p:spTree>
    <p:extLst>
      <p:ext uri="{BB962C8B-B14F-4D97-AF65-F5344CB8AC3E}">
        <p14:creationId xmlns:p14="http://schemas.microsoft.com/office/powerpoint/2010/main" val="2267575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F2018C-85CA-25C0-68F1-D4435C7DDDB8}"/>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47A4E7F-50FC-B394-E567-D15A40AAAC1D}"/>
              </a:ext>
            </a:extLst>
          </p:cNvPr>
          <p:cNvSpPr>
            <a:spLocks noGrp="1"/>
          </p:cNvSpPr>
          <p:nvPr>
            <p:ph type="title"/>
          </p:nvPr>
        </p:nvSpPr>
        <p:spPr/>
        <p:txBody>
          <a:bodyPr/>
          <a:lstStyle/>
          <a:p>
            <a:r>
              <a:rPr lang="en-US" dirty="0"/>
              <a:t>Work as a Team</a:t>
            </a:r>
          </a:p>
        </p:txBody>
      </p:sp>
      <p:sp>
        <p:nvSpPr>
          <p:cNvPr id="2" name="TextBox 1">
            <a:extLst>
              <a:ext uri="{FF2B5EF4-FFF2-40B4-BE49-F238E27FC236}">
                <a16:creationId xmlns:a16="http://schemas.microsoft.com/office/drawing/2014/main" id="{57648111-3B29-379B-4FF6-EA731EE2A2AF}"/>
              </a:ext>
            </a:extLst>
          </p:cNvPr>
          <p:cNvSpPr txBox="1"/>
          <p:nvPr/>
        </p:nvSpPr>
        <p:spPr>
          <a:xfrm>
            <a:off x="1522413" y="1828800"/>
            <a:ext cx="10286999" cy="4308872"/>
          </a:xfrm>
          <a:prstGeom prst="rect">
            <a:avLst/>
          </a:prstGeom>
          <a:noFill/>
        </p:spPr>
        <p:txBody>
          <a:bodyPr wrap="square" rtlCol="0">
            <a:spAutoFit/>
          </a:bodyPr>
          <a:lstStyle/>
          <a:p>
            <a:pPr algn="ctr"/>
            <a:r>
              <a:rPr lang="en-US" sz="4400" dirty="0"/>
              <a:t>Questions?</a:t>
            </a:r>
          </a:p>
          <a:p>
            <a:pPr algn="ctr"/>
            <a:endParaRPr lang="en-US" sz="4400" dirty="0"/>
          </a:p>
          <a:p>
            <a:pPr algn="ctr"/>
            <a:r>
              <a:rPr lang="en-US" sz="4400" dirty="0"/>
              <a:t>City?</a:t>
            </a:r>
          </a:p>
          <a:p>
            <a:pPr algn="ctr"/>
            <a:endParaRPr lang="en-US" sz="4400" dirty="0"/>
          </a:p>
          <a:p>
            <a:pPr algn="ctr"/>
            <a:r>
              <a:rPr lang="en-US" sz="4400" dirty="0"/>
              <a:t>Department?</a:t>
            </a:r>
          </a:p>
          <a:p>
            <a:pPr algn="ctr"/>
            <a:endParaRPr lang="en-US" sz="4400" dirty="0"/>
          </a:p>
          <a:p>
            <a:endParaRPr lang="en-US" sz="1000" dirty="0"/>
          </a:p>
        </p:txBody>
      </p:sp>
    </p:spTree>
    <p:extLst>
      <p:ext uri="{BB962C8B-B14F-4D97-AF65-F5344CB8AC3E}">
        <p14:creationId xmlns:p14="http://schemas.microsoft.com/office/powerpoint/2010/main" val="1995117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E85B6D-DFB1-1CFE-55C9-B71942CB81C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1DD44FF-CF96-9DB3-8D56-5B94316CD9B8}"/>
              </a:ext>
            </a:extLst>
          </p:cNvPr>
          <p:cNvSpPr>
            <a:spLocks noGrp="1"/>
          </p:cNvSpPr>
          <p:nvPr>
            <p:ph type="title"/>
          </p:nvPr>
        </p:nvSpPr>
        <p:spPr/>
        <p:txBody>
          <a:bodyPr/>
          <a:lstStyle/>
          <a:p>
            <a:r>
              <a:rPr lang="en-US" dirty="0"/>
              <a:t>Five-Year Capital Improvement Projects</a:t>
            </a:r>
            <a:br>
              <a:rPr lang="en-US" dirty="0"/>
            </a:br>
            <a:endParaRPr lang="en-US" dirty="0"/>
          </a:p>
        </p:txBody>
      </p:sp>
    </p:spTree>
    <p:extLst>
      <p:ext uri="{BB962C8B-B14F-4D97-AF65-F5344CB8AC3E}">
        <p14:creationId xmlns:p14="http://schemas.microsoft.com/office/powerpoint/2010/main" val="3456542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DCFD7D-0B71-5FB0-6C65-AE80206F89A8}"/>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66B7A61-8CA1-9BF9-A861-84BE9BC09EEF}"/>
              </a:ext>
            </a:extLst>
          </p:cNvPr>
          <p:cNvSpPr>
            <a:spLocks noGrp="1"/>
          </p:cNvSpPr>
          <p:nvPr>
            <p:ph type="title"/>
          </p:nvPr>
        </p:nvSpPr>
        <p:spPr/>
        <p:txBody>
          <a:bodyPr/>
          <a:lstStyle/>
          <a:p>
            <a:r>
              <a:rPr lang="en-US" dirty="0"/>
              <a:t>Five Year Capital Improvement Projects</a:t>
            </a:r>
          </a:p>
        </p:txBody>
      </p:sp>
      <p:pic>
        <p:nvPicPr>
          <p:cNvPr id="4" name="Content Placeholder 3">
            <a:extLst>
              <a:ext uri="{FF2B5EF4-FFF2-40B4-BE49-F238E27FC236}">
                <a16:creationId xmlns:a16="http://schemas.microsoft.com/office/drawing/2014/main" id="{AE80D152-F51C-DB4D-59EC-9855C6F98394}"/>
              </a:ext>
            </a:extLst>
          </p:cNvPr>
          <p:cNvPicPr>
            <a:picLocks noGrp="1" noChangeAspect="1"/>
          </p:cNvPicPr>
          <p:nvPr>
            <p:ph idx="1"/>
          </p:nvPr>
        </p:nvPicPr>
        <p:blipFill>
          <a:blip r:embed="rId2"/>
          <a:stretch>
            <a:fillRect/>
          </a:stretch>
        </p:blipFill>
        <p:spPr>
          <a:xfrm>
            <a:off x="1156820" y="1981200"/>
            <a:ext cx="11032005" cy="3776304"/>
          </a:xfrm>
          <a:prstGeom prst="rect">
            <a:avLst/>
          </a:prstGeom>
        </p:spPr>
      </p:pic>
    </p:spTree>
    <p:extLst>
      <p:ext uri="{BB962C8B-B14F-4D97-AF65-F5344CB8AC3E}">
        <p14:creationId xmlns:p14="http://schemas.microsoft.com/office/powerpoint/2010/main" val="3399037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499001-559F-82DB-D403-AA9962CE614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B85CE15-99F4-C884-7C0A-51E1D83FC6C5}"/>
              </a:ext>
            </a:extLst>
          </p:cNvPr>
          <p:cNvSpPr>
            <a:spLocks noGrp="1"/>
          </p:cNvSpPr>
          <p:nvPr>
            <p:ph type="title"/>
          </p:nvPr>
        </p:nvSpPr>
        <p:spPr/>
        <p:txBody>
          <a:bodyPr/>
          <a:lstStyle/>
          <a:p>
            <a:r>
              <a:rPr lang="en-US" dirty="0"/>
              <a:t>Five Year Capital Improvement Projects</a:t>
            </a:r>
          </a:p>
        </p:txBody>
      </p:sp>
      <p:pic>
        <p:nvPicPr>
          <p:cNvPr id="4" name="Content Placeholder 3">
            <a:extLst>
              <a:ext uri="{FF2B5EF4-FFF2-40B4-BE49-F238E27FC236}">
                <a16:creationId xmlns:a16="http://schemas.microsoft.com/office/drawing/2014/main" id="{D1E7E723-F03E-355B-EF0F-71FB2BC6D2B5}"/>
              </a:ext>
            </a:extLst>
          </p:cNvPr>
          <p:cNvPicPr>
            <a:picLocks noGrp="1" noChangeAspect="1"/>
          </p:cNvPicPr>
          <p:nvPr>
            <p:ph idx="1"/>
          </p:nvPr>
        </p:nvPicPr>
        <p:blipFill>
          <a:blip r:embed="rId2"/>
          <a:stretch>
            <a:fillRect/>
          </a:stretch>
        </p:blipFill>
        <p:spPr>
          <a:xfrm>
            <a:off x="1151040" y="2209800"/>
            <a:ext cx="11037785" cy="3657600"/>
          </a:xfrm>
          <a:prstGeom prst="rect">
            <a:avLst/>
          </a:prstGeom>
        </p:spPr>
      </p:pic>
    </p:spTree>
    <p:extLst>
      <p:ext uri="{BB962C8B-B14F-4D97-AF65-F5344CB8AC3E}">
        <p14:creationId xmlns:p14="http://schemas.microsoft.com/office/powerpoint/2010/main" val="331275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006B11-EC09-F2CD-959E-51BC98AF586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0913708-7361-5262-E1D8-11A5F96BA8FE}"/>
              </a:ext>
            </a:extLst>
          </p:cNvPr>
          <p:cNvSpPr>
            <a:spLocks noGrp="1"/>
          </p:cNvSpPr>
          <p:nvPr>
            <p:ph type="title"/>
          </p:nvPr>
        </p:nvSpPr>
        <p:spPr>
          <a:xfrm>
            <a:off x="1522413" y="381000"/>
            <a:ext cx="9829799" cy="1219200"/>
          </a:xfrm>
        </p:spPr>
        <p:txBody>
          <a:bodyPr anchor="b">
            <a:normAutofit/>
          </a:bodyPr>
          <a:lstStyle/>
          <a:p>
            <a:r>
              <a:rPr lang="en-US" dirty="0"/>
              <a:t>Five Year Capital Improvement Projects</a:t>
            </a:r>
          </a:p>
        </p:txBody>
      </p:sp>
      <p:pic>
        <p:nvPicPr>
          <p:cNvPr id="8" name="Content Placeholder 7">
            <a:extLst>
              <a:ext uri="{FF2B5EF4-FFF2-40B4-BE49-F238E27FC236}">
                <a16:creationId xmlns:a16="http://schemas.microsoft.com/office/drawing/2014/main" id="{8C3033E3-1FF5-D6E5-D715-81EDF2EA8D09}"/>
              </a:ext>
            </a:extLst>
          </p:cNvPr>
          <p:cNvPicPr>
            <a:picLocks noGrp="1" noChangeAspect="1"/>
          </p:cNvPicPr>
          <p:nvPr>
            <p:ph idx="1"/>
          </p:nvPr>
        </p:nvPicPr>
        <p:blipFill>
          <a:blip r:embed="rId2"/>
          <a:stretch>
            <a:fillRect/>
          </a:stretch>
        </p:blipFill>
        <p:spPr>
          <a:xfrm>
            <a:off x="1040057" y="2133600"/>
            <a:ext cx="11147180" cy="3956357"/>
          </a:xfrm>
          <a:prstGeom prst="rect">
            <a:avLst/>
          </a:prstGeom>
        </p:spPr>
      </p:pic>
    </p:spTree>
    <p:extLst>
      <p:ext uri="{BB962C8B-B14F-4D97-AF65-F5344CB8AC3E}">
        <p14:creationId xmlns:p14="http://schemas.microsoft.com/office/powerpoint/2010/main" val="592189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AE570B-FB24-8CC8-97E9-AC2C1A4F668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FB352E6-79A9-A966-142D-C6BB91A2E07A}"/>
              </a:ext>
            </a:extLst>
          </p:cNvPr>
          <p:cNvSpPr>
            <a:spLocks noGrp="1"/>
          </p:cNvSpPr>
          <p:nvPr>
            <p:ph type="title"/>
          </p:nvPr>
        </p:nvSpPr>
        <p:spPr/>
        <p:txBody>
          <a:bodyPr/>
          <a:lstStyle/>
          <a:p>
            <a:r>
              <a:rPr lang="en-US" dirty="0"/>
              <a:t>Five Year Capital Improvement Projects</a:t>
            </a:r>
          </a:p>
        </p:txBody>
      </p:sp>
      <p:pic>
        <p:nvPicPr>
          <p:cNvPr id="4" name="Content Placeholder 3">
            <a:extLst>
              <a:ext uri="{FF2B5EF4-FFF2-40B4-BE49-F238E27FC236}">
                <a16:creationId xmlns:a16="http://schemas.microsoft.com/office/drawing/2014/main" id="{6B852B75-D837-B300-3660-604D0D36543A}"/>
              </a:ext>
            </a:extLst>
          </p:cNvPr>
          <p:cNvPicPr>
            <a:picLocks noGrp="1" noChangeAspect="1"/>
          </p:cNvPicPr>
          <p:nvPr>
            <p:ph idx="1"/>
          </p:nvPr>
        </p:nvPicPr>
        <p:blipFill>
          <a:blip r:embed="rId2"/>
          <a:stretch>
            <a:fillRect/>
          </a:stretch>
        </p:blipFill>
        <p:spPr>
          <a:xfrm>
            <a:off x="1146158" y="1981200"/>
            <a:ext cx="10988319" cy="4038599"/>
          </a:xfrm>
          <a:prstGeom prst="rect">
            <a:avLst/>
          </a:prstGeom>
        </p:spPr>
      </p:pic>
    </p:spTree>
    <p:extLst>
      <p:ext uri="{BB962C8B-B14F-4D97-AF65-F5344CB8AC3E}">
        <p14:creationId xmlns:p14="http://schemas.microsoft.com/office/powerpoint/2010/main" val="3438460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5C2017-899E-F187-BFF6-E66EFEF4E1E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35005D2-4237-F910-257E-8D0BF4A6FF35}"/>
              </a:ext>
            </a:extLst>
          </p:cNvPr>
          <p:cNvSpPr>
            <a:spLocks noGrp="1"/>
          </p:cNvSpPr>
          <p:nvPr>
            <p:ph type="title"/>
          </p:nvPr>
        </p:nvSpPr>
        <p:spPr/>
        <p:txBody>
          <a:bodyPr/>
          <a:lstStyle/>
          <a:p>
            <a:pPr algn="ctr"/>
            <a:r>
              <a:rPr lang="en-US"/>
              <a:t>Preliminary Budget Workshop</a:t>
            </a:r>
            <a:br>
              <a:rPr lang="en-US"/>
            </a:br>
            <a:r>
              <a:rPr lang="en-US"/>
              <a:t> 2025-2026</a:t>
            </a:r>
            <a:endParaRPr lang="en-US" dirty="0"/>
          </a:p>
        </p:txBody>
      </p:sp>
      <p:sp>
        <p:nvSpPr>
          <p:cNvPr id="14" name="Content Placeholder 13">
            <a:extLst>
              <a:ext uri="{FF2B5EF4-FFF2-40B4-BE49-F238E27FC236}">
                <a16:creationId xmlns:a16="http://schemas.microsoft.com/office/drawing/2014/main" id="{0E9D605C-3B1A-682F-4B3B-E9A25BD5187B}"/>
              </a:ext>
            </a:extLst>
          </p:cNvPr>
          <p:cNvSpPr>
            <a:spLocks noGrp="1"/>
          </p:cNvSpPr>
          <p:nvPr>
            <p:ph idx="1"/>
          </p:nvPr>
        </p:nvSpPr>
        <p:spPr>
          <a:xfrm>
            <a:off x="1446211" y="1828800"/>
            <a:ext cx="10134601" cy="4495800"/>
          </a:xfrm>
        </p:spPr>
        <p:txBody>
          <a:bodyPr>
            <a:noAutofit/>
          </a:bodyPr>
          <a:lstStyle/>
          <a:p>
            <a:pPr marL="0" indent="0">
              <a:buNone/>
            </a:pPr>
            <a:endParaRPr lang="en-US" sz="2000"/>
          </a:p>
          <a:p>
            <a:pPr marL="0" indent="0">
              <a:buNone/>
            </a:pPr>
            <a:endParaRPr lang="en-US" sz="2000"/>
          </a:p>
          <a:p>
            <a:pPr marL="0" indent="0">
              <a:buNone/>
            </a:pPr>
            <a:endParaRPr lang="en-US" sz="2000"/>
          </a:p>
          <a:p>
            <a:pPr marL="0" indent="0">
              <a:buNone/>
            </a:pPr>
            <a:endParaRPr lang="en-US" sz="2000" dirty="0"/>
          </a:p>
        </p:txBody>
      </p:sp>
      <p:pic>
        <p:nvPicPr>
          <p:cNvPr id="2" name="Picture 1">
            <a:extLst>
              <a:ext uri="{FF2B5EF4-FFF2-40B4-BE49-F238E27FC236}">
                <a16:creationId xmlns:a16="http://schemas.microsoft.com/office/drawing/2014/main" id="{BDA8F66D-6334-8367-1346-4F5F8DEBC57D}"/>
              </a:ext>
            </a:extLst>
          </p:cNvPr>
          <p:cNvPicPr>
            <a:picLocks noChangeAspect="1"/>
          </p:cNvPicPr>
          <p:nvPr/>
        </p:nvPicPr>
        <p:blipFill>
          <a:blip r:embed="rId2"/>
          <a:stretch>
            <a:fillRect/>
          </a:stretch>
        </p:blipFill>
        <p:spPr>
          <a:xfrm>
            <a:off x="1612722" y="2657474"/>
            <a:ext cx="9757015" cy="1990726"/>
          </a:xfrm>
          <a:prstGeom prst="rect">
            <a:avLst/>
          </a:prstGeom>
        </p:spPr>
      </p:pic>
    </p:spTree>
    <p:extLst>
      <p:ext uri="{BB962C8B-B14F-4D97-AF65-F5344CB8AC3E}">
        <p14:creationId xmlns:p14="http://schemas.microsoft.com/office/powerpoint/2010/main" val="3585138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762E95-1A33-6110-6798-6310FBB8B46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5163D08-38A4-EA32-42BE-FCC0594CE9D7}"/>
              </a:ext>
            </a:extLst>
          </p:cNvPr>
          <p:cNvSpPr>
            <a:spLocks noGrp="1"/>
          </p:cNvSpPr>
          <p:nvPr>
            <p:ph type="title"/>
          </p:nvPr>
        </p:nvSpPr>
        <p:spPr/>
        <p:txBody>
          <a:bodyPr/>
          <a:lstStyle/>
          <a:p>
            <a:r>
              <a:rPr lang="en-US" dirty="0"/>
              <a:t>Five Year Capital Improvement Projects</a:t>
            </a:r>
          </a:p>
        </p:txBody>
      </p:sp>
      <p:pic>
        <p:nvPicPr>
          <p:cNvPr id="5" name="Content Placeholder 4">
            <a:extLst>
              <a:ext uri="{FF2B5EF4-FFF2-40B4-BE49-F238E27FC236}">
                <a16:creationId xmlns:a16="http://schemas.microsoft.com/office/drawing/2014/main" id="{F3248CE5-4376-4A95-993D-3FB64774D4E5}"/>
              </a:ext>
            </a:extLst>
          </p:cNvPr>
          <p:cNvPicPr>
            <a:picLocks noGrp="1" noChangeAspect="1"/>
          </p:cNvPicPr>
          <p:nvPr>
            <p:ph idx="1"/>
          </p:nvPr>
        </p:nvPicPr>
        <p:blipFill>
          <a:blip r:embed="rId2"/>
          <a:stretch>
            <a:fillRect/>
          </a:stretch>
        </p:blipFill>
        <p:spPr>
          <a:xfrm>
            <a:off x="1169685" y="2057400"/>
            <a:ext cx="11019140" cy="4114800"/>
          </a:xfrm>
          <a:prstGeom prst="rect">
            <a:avLst/>
          </a:prstGeom>
        </p:spPr>
      </p:pic>
    </p:spTree>
    <p:extLst>
      <p:ext uri="{BB962C8B-B14F-4D97-AF65-F5344CB8AC3E}">
        <p14:creationId xmlns:p14="http://schemas.microsoft.com/office/powerpoint/2010/main" val="718339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7A6A13-D5BD-1218-E5B2-7C99B8B54E3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213399C-FCA5-9364-2859-4C484CBD2709}"/>
              </a:ext>
            </a:extLst>
          </p:cNvPr>
          <p:cNvSpPr>
            <a:spLocks noGrp="1"/>
          </p:cNvSpPr>
          <p:nvPr>
            <p:ph type="title"/>
          </p:nvPr>
        </p:nvSpPr>
        <p:spPr/>
        <p:txBody>
          <a:bodyPr/>
          <a:lstStyle/>
          <a:p>
            <a:r>
              <a:rPr lang="en-US" dirty="0"/>
              <a:t>Five Year Capital Improvement Projects</a:t>
            </a:r>
          </a:p>
        </p:txBody>
      </p:sp>
      <p:pic>
        <p:nvPicPr>
          <p:cNvPr id="4" name="Content Placeholder 3">
            <a:extLst>
              <a:ext uri="{FF2B5EF4-FFF2-40B4-BE49-F238E27FC236}">
                <a16:creationId xmlns:a16="http://schemas.microsoft.com/office/drawing/2014/main" id="{2B59249D-508E-B8C0-B2CD-CCC7267620C8}"/>
              </a:ext>
            </a:extLst>
          </p:cNvPr>
          <p:cNvPicPr>
            <a:picLocks noGrp="1" noChangeAspect="1"/>
          </p:cNvPicPr>
          <p:nvPr>
            <p:ph idx="1"/>
          </p:nvPr>
        </p:nvPicPr>
        <p:blipFill>
          <a:blip r:embed="rId2"/>
          <a:stretch>
            <a:fillRect/>
          </a:stretch>
        </p:blipFill>
        <p:spPr>
          <a:xfrm>
            <a:off x="1219874" y="1828800"/>
            <a:ext cx="10769648" cy="4800600"/>
          </a:xfrm>
          <a:prstGeom prst="rect">
            <a:avLst/>
          </a:prstGeom>
        </p:spPr>
      </p:pic>
    </p:spTree>
    <p:extLst>
      <p:ext uri="{BB962C8B-B14F-4D97-AF65-F5344CB8AC3E}">
        <p14:creationId xmlns:p14="http://schemas.microsoft.com/office/powerpoint/2010/main" val="99541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AC4F4B-992B-96C3-22BA-9F028C47D94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B5D27D85-917E-F1EF-3959-04994785F963}"/>
              </a:ext>
            </a:extLst>
          </p:cNvPr>
          <p:cNvSpPr>
            <a:spLocks noGrp="1"/>
          </p:cNvSpPr>
          <p:nvPr>
            <p:ph type="title"/>
          </p:nvPr>
        </p:nvSpPr>
        <p:spPr/>
        <p:txBody>
          <a:bodyPr/>
          <a:lstStyle/>
          <a:p>
            <a:pPr algn="ctr"/>
            <a:r>
              <a:rPr lang="en-US" dirty="0"/>
              <a:t>Preliminary Budget Workshop</a:t>
            </a:r>
            <a:br>
              <a:rPr lang="en-US" dirty="0"/>
            </a:br>
            <a:r>
              <a:rPr lang="en-US" dirty="0"/>
              <a:t> 2025-2026</a:t>
            </a:r>
          </a:p>
        </p:txBody>
      </p:sp>
      <p:sp>
        <p:nvSpPr>
          <p:cNvPr id="14" name="Content Placeholder 13">
            <a:extLst>
              <a:ext uri="{FF2B5EF4-FFF2-40B4-BE49-F238E27FC236}">
                <a16:creationId xmlns:a16="http://schemas.microsoft.com/office/drawing/2014/main" id="{D0DA2C3D-F621-626D-E958-9F8B3D8CDF2D}"/>
              </a:ext>
            </a:extLst>
          </p:cNvPr>
          <p:cNvSpPr>
            <a:spLocks noGrp="1"/>
          </p:cNvSpPr>
          <p:nvPr>
            <p:ph idx="1"/>
          </p:nvPr>
        </p:nvSpPr>
        <p:spPr>
          <a:xfrm>
            <a:off x="1446211" y="1828800"/>
            <a:ext cx="10134601" cy="4495800"/>
          </a:xfrm>
        </p:spPr>
        <p:txBody>
          <a:bodyPr>
            <a:noAutofit/>
          </a:bodyPr>
          <a:lstStyle/>
          <a:p>
            <a:pPr marL="0" indent="0">
              <a:buNone/>
            </a:pPr>
            <a:r>
              <a:rPr lang="en-US" sz="2000" dirty="0"/>
              <a:t>*Budget Events/Discussions/Updates</a:t>
            </a:r>
          </a:p>
          <a:p>
            <a:pPr marL="0" indent="0">
              <a:buNone/>
            </a:pPr>
            <a:r>
              <a:rPr lang="en-US" sz="2000" dirty="0"/>
              <a:t>*Last Workshop on 7/10 Council asked to include all Street work in CIP except for construction cost of Austin Street</a:t>
            </a:r>
          </a:p>
          <a:p>
            <a:pPr marL="0" indent="0">
              <a:buNone/>
            </a:pPr>
            <a:r>
              <a:rPr lang="en-US" sz="2000" dirty="0"/>
              <a:t>*Budget includes Proposal A of Condrey Study and adds an estimated 23 days of General Fund Reserves</a:t>
            </a:r>
          </a:p>
          <a:p>
            <a:pPr marL="0" indent="0">
              <a:buNone/>
            </a:pPr>
            <a:r>
              <a:rPr lang="en-US" sz="2000" dirty="0"/>
              <a:t>*Budget includes incentives for employees to be on alternative insurance options (spouse/military/etc.)</a:t>
            </a:r>
          </a:p>
          <a:p>
            <a:pPr marL="0" indent="0">
              <a:buNone/>
            </a:pPr>
            <a:r>
              <a:rPr lang="en-US" sz="2000" dirty="0"/>
              <a:t>*Budget includes HOT at $1,345,250 per 7/29 meeting</a:t>
            </a:r>
          </a:p>
          <a:p>
            <a:pPr marL="0" indent="0">
              <a:buNone/>
            </a:pPr>
            <a:r>
              <a:rPr lang="en-US" sz="2000" dirty="0"/>
              <a:t>*Average Taxable/Market Home Values Updated on property tax slide</a:t>
            </a:r>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p:txBody>
      </p:sp>
    </p:spTree>
    <p:extLst>
      <p:ext uri="{BB962C8B-B14F-4D97-AF65-F5344CB8AC3E}">
        <p14:creationId xmlns:p14="http://schemas.microsoft.com/office/powerpoint/2010/main" val="1060029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088392-6148-9688-3E54-17476F0CF49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BB5052EA-E5FC-77E6-1BFE-77EBAD66AF3C}"/>
              </a:ext>
            </a:extLst>
          </p:cNvPr>
          <p:cNvSpPr>
            <a:spLocks noGrp="1"/>
          </p:cNvSpPr>
          <p:nvPr>
            <p:ph type="title"/>
          </p:nvPr>
        </p:nvSpPr>
        <p:spPr/>
        <p:txBody>
          <a:bodyPr/>
          <a:lstStyle/>
          <a:p>
            <a:pPr algn="ctr"/>
            <a:r>
              <a:rPr lang="en-US" dirty="0"/>
              <a:t>Preliminary</a:t>
            </a:r>
            <a:br>
              <a:rPr lang="en-US" dirty="0"/>
            </a:br>
            <a:r>
              <a:rPr lang="en-US" dirty="0"/>
              <a:t> 2025-2026 Budget</a:t>
            </a:r>
          </a:p>
        </p:txBody>
      </p:sp>
      <p:sp>
        <p:nvSpPr>
          <p:cNvPr id="14" name="Content Placeholder 13">
            <a:extLst>
              <a:ext uri="{FF2B5EF4-FFF2-40B4-BE49-F238E27FC236}">
                <a16:creationId xmlns:a16="http://schemas.microsoft.com/office/drawing/2014/main" id="{EB2154DB-0894-E0FE-96E8-AF8BC8AA5B79}"/>
              </a:ext>
            </a:extLst>
          </p:cNvPr>
          <p:cNvSpPr>
            <a:spLocks noGrp="1"/>
          </p:cNvSpPr>
          <p:nvPr>
            <p:ph idx="1"/>
          </p:nvPr>
        </p:nvSpPr>
        <p:spPr>
          <a:xfrm>
            <a:off x="1446211" y="1828800"/>
            <a:ext cx="10134601" cy="4495800"/>
          </a:xfrm>
        </p:spPr>
        <p:txBody>
          <a:bodyPr>
            <a:noAutofit/>
          </a:bodyPr>
          <a:lstStyle/>
          <a:p>
            <a:pPr marL="0" indent="0">
              <a:buNone/>
            </a:pPr>
            <a:r>
              <a:rPr lang="en-US" sz="2000" dirty="0"/>
              <a:t>Project and Capital Request (pulled from 5-year CIP prioritization discussions on 5/29/25):</a:t>
            </a:r>
          </a:p>
          <a:p>
            <a:pPr marL="0" indent="0">
              <a:buNone/>
            </a:pPr>
            <a:r>
              <a:rPr lang="en-US" sz="2000" dirty="0"/>
              <a:t>*Austin Street (Engineering &amp; Design)					$300,000</a:t>
            </a:r>
          </a:p>
          <a:p>
            <a:pPr marL="0" indent="0">
              <a:buNone/>
            </a:pPr>
            <a:r>
              <a:rPr lang="en-US" sz="2000" dirty="0"/>
              <a:t>*Enterprise Drainage							$200,000</a:t>
            </a:r>
          </a:p>
          <a:p>
            <a:pPr marL="0" indent="0">
              <a:buNone/>
            </a:pPr>
            <a:r>
              <a:rPr lang="en-US" sz="2000" dirty="0"/>
              <a:t>*</a:t>
            </a:r>
            <a:r>
              <a:rPr lang="en-US" sz="2000" dirty="0" err="1"/>
              <a:t>Bayshores</a:t>
            </a:r>
            <a:r>
              <a:rPr lang="en-US" sz="2000" dirty="0"/>
              <a:t> &amp; Broadway Street Erosion					$400,000</a:t>
            </a:r>
          </a:p>
          <a:p>
            <a:pPr marL="0" indent="0">
              <a:buNone/>
            </a:pPr>
            <a:r>
              <a:rPr lang="en-US" sz="2000" dirty="0"/>
              <a:t>*Enterprise Street Improvements						$450,000</a:t>
            </a:r>
          </a:p>
          <a:p>
            <a:pPr marL="0" indent="0">
              <a:buNone/>
            </a:pPr>
            <a:r>
              <a:rPr lang="en-US" sz="2000" dirty="0"/>
              <a:t>*Water Street Improvements						$625,000</a:t>
            </a:r>
          </a:p>
          <a:p>
            <a:pPr marL="0" indent="0">
              <a:buNone/>
            </a:pPr>
            <a:r>
              <a:rPr lang="en-US" sz="2000" dirty="0"/>
              <a:t>*Magnolia Street Improvements						$300,000</a:t>
            </a:r>
          </a:p>
          <a:p>
            <a:pPr marL="0" indent="0">
              <a:buNone/>
            </a:pPr>
            <a:r>
              <a:rPr lang="en-US" sz="2000" dirty="0"/>
              <a:t>*Market Street Improvements						$300,000</a:t>
            </a:r>
          </a:p>
          <a:p>
            <a:pPr marL="0" indent="0">
              <a:buNone/>
            </a:pPr>
            <a:endParaRPr lang="en-US" sz="2000" dirty="0"/>
          </a:p>
        </p:txBody>
      </p:sp>
    </p:spTree>
    <p:extLst>
      <p:ext uri="{BB962C8B-B14F-4D97-AF65-F5344CB8AC3E}">
        <p14:creationId xmlns:p14="http://schemas.microsoft.com/office/powerpoint/2010/main" val="996398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ESENTER_VERSION" val="6"/>
  <p:tag name="ARTICULATE_PROJECT_OPEN" val="0"/>
</p:tagLst>
</file>

<file path=ppt/theme/theme1.xml><?xml version="1.0" encoding="utf-8"?>
<a:theme xmlns:a="http://schemas.openxmlformats.org/drawingml/2006/main" name="Currency Symbols 16x9">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urrency symbols presentation (widescreen).potx" id="{0BEEB329-2C4D-4D02-9858-CA91ACE92AB1}" vid="{944DA297-E844-470D-A85C-00068074ACC2}"/>
    </a:ext>
  </a:extLst>
</a:theme>
</file>

<file path=ppt/theme/theme2.xml><?xml version="1.0" encoding="utf-8"?>
<a:theme xmlns:a="http://schemas.openxmlformats.org/drawingml/2006/main" name="Office Theme">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Currency symbols presentation (widescreen)</Template>
  <TotalTime>18979</TotalTime>
  <Words>1771</Words>
  <Application>Microsoft Office PowerPoint</Application>
  <PresentationFormat>Custom</PresentationFormat>
  <Paragraphs>178</Paragraphs>
  <Slides>71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71</vt:i4>
      </vt:variant>
    </vt:vector>
  </HeadingPairs>
  <TitlesOfParts>
    <vt:vector size="75" baseType="lpstr">
      <vt:lpstr>Arial</vt:lpstr>
      <vt:lpstr>Cambria</vt:lpstr>
      <vt:lpstr>Times New Roman</vt:lpstr>
      <vt:lpstr>Currency Symbols 16x9</vt:lpstr>
      <vt:lpstr>2025-2026 Preliminary Budget Workshop 8.5.25</vt:lpstr>
      <vt:lpstr>Preliminary Budget Workshop  2025-2026</vt:lpstr>
      <vt:lpstr>Preliminary Budget Workshop  2025-2026</vt:lpstr>
      <vt:lpstr>Preliminary Budget Workshop  2025-2026</vt:lpstr>
      <vt:lpstr>Preliminary Budget Workshop  2025-2026</vt:lpstr>
      <vt:lpstr>Preliminary Budget Workshop  2025-2026</vt:lpstr>
      <vt:lpstr>Preliminary Budget Workshop  2025-2026</vt:lpstr>
      <vt:lpstr>Preliminary Budget Workshop  2025-2026</vt:lpstr>
      <vt:lpstr>Preliminary  2025-2026 Budget</vt:lpstr>
      <vt:lpstr>Preliminary  2025-2026 Budget</vt:lpstr>
      <vt:lpstr>Preliminary  2025-2026 Budget</vt:lpstr>
      <vt:lpstr>Preliminary  2025-2026 Budget</vt:lpstr>
      <vt:lpstr>Preliminary Budget w/Plan A compensation plan and 23 days reserves per Strategic Plan. Includes Street CIP, cover V&amp;E and other top department/Council priorities</vt:lpstr>
      <vt:lpstr>PowerPoint Presentation</vt:lpstr>
      <vt:lpstr>Status of Presentation  2025-2026 Preliminary Budget</vt:lpstr>
      <vt:lpstr>PowerPoint Presentation</vt:lpstr>
      <vt:lpstr>Preliminary  2025-2026 Budget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Preliminary  2025-2026 Budget</vt:lpstr>
      <vt:lpstr>Preliminary  2025-2026 Budget</vt:lpstr>
      <vt:lpstr>Preliminary  2025-2026 Budget</vt:lpstr>
      <vt:lpstr>Preliminary  2025-2026 Budget</vt:lpstr>
      <vt:lpstr>Preliminary  2025-2026 Budget</vt:lpstr>
      <vt:lpstr>Preliminary  2025-2026 Budget</vt:lpstr>
      <vt:lpstr>Preliminary  2025-2026 Budget</vt:lpstr>
      <vt:lpstr>Preliminary  2025-2026 Budget</vt:lpstr>
      <vt:lpstr>Preliminary  2025-2026 Budget</vt:lpstr>
      <vt:lpstr>Preliminary  2025-2026 Budget</vt:lpstr>
      <vt:lpstr>Preliminary  2025-2026 Budget</vt:lpstr>
      <vt:lpstr>Preliminary  2025-2026 Budget</vt:lpstr>
      <vt:lpstr>Preliminary  2025-2026 Budget</vt:lpstr>
      <vt:lpstr>Preliminary  2025-2026 Budget</vt:lpstr>
      <vt:lpstr>Preliminary  2025-2026 Budget</vt:lpstr>
      <vt:lpstr>Preliminary  2025-2026 Budget</vt:lpstr>
      <vt:lpstr>Preliminary  2025-2026 Budget</vt:lpstr>
      <vt:lpstr>Preliminary  2025-2026 Budget</vt:lpstr>
      <vt:lpstr>Preliminary  2025-2026 Budget</vt:lpstr>
      <vt:lpstr>Preliminary  2025-2026 Budget</vt:lpstr>
      <vt:lpstr>Preliminary  2025-2026 Budget</vt:lpstr>
      <vt:lpstr>Preliminary  2025-2026 Budget</vt:lpstr>
      <vt:lpstr>Preliminary  2025-2026 Budget</vt:lpstr>
      <vt:lpstr>Preliminary  2025-2026 Budget</vt:lpstr>
      <vt:lpstr>Preliminary  2025-2026 Budget</vt:lpstr>
      <vt:lpstr>Preliminary  2025-2026 Budget</vt:lpstr>
      <vt:lpstr>Preliminary  2025-2026 Budget</vt:lpstr>
      <vt:lpstr>Preliminary  2025-2026 Budget</vt:lpstr>
      <vt:lpstr>Preliminary 2025-2026 Budget</vt:lpstr>
      <vt:lpstr>Financial Priorities 2025-2026</vt:lpstr>
      <vt:lpstr>Budget Priorities 2025-2026</vt:lpstr>
      <vt:lpstr>Budget Priorities 2025-2026</vt:lpstr>
      <vt:lpstr>PowerPoint Presentation</vt:lpstr>
      <vt:lpstr>PowerPoint Presentation</vt:lpstr>
      <vt:lpstr>Budget Calendar</vt:lpstr>
      <vt:lpstr>Work as a Team</vt:lpstr>
      <vt:lpstr>Five-Year Capital Improvement Projects </vt:lpstr>
      <vt:lpstr>Five Year Capital Improvement Projects</vt:lpstr>
      <vt:lpstr>Five Year Capital Improvement Projects</vt:lpstr>
      <vt:lpstr>Five Year Capital Improvement Projects</vt:lpstr>
      <vt:lpstr>Five Year Capital Improvement Projects</vt:lpstr>
      <vt:lpstr>Five Year Capital Improvement Projects</vt:lpstr>
      <vt:lpstr>Five Year Capital Improvement Projects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Wendy Jagat</dc:creator>
  <cp:lastModifiedBy>Robbie Sorrell</cp:lastModifiedBy>
  <cp:revision>659</cp:revision>
  <cp:lastPrinted>2025-06-06T13:47:34Z</cp:lastPrinted>
  <dcterms:created xsi:type="dcterms:W3CDTF">2024-04-11T14:21:29Z</dcterms:created>
  <dcterms:modified xsi:type="dcterms:W3CDTF">2025-08-05T17:51:20Z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